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rels" ContentType="application/vnd.openxmlformats-package.relationships+xml"/>
  <Default Extension="mp4" ContentType="video/mp4"/>
  <Default Extension="emf" ContentType="image/x-emf"/>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5.xml" ContentType="application/vnd.openxmlformats-officedocument.presentationml.tags+xml"/>
  <Override PartName="/ppt/notesSlides/notesSlide38.xml" ContentType="application/vnd.openxmlformats-officedocument.presentationml.notesSlide+xml"/>
  <Override PartName="/ppt/tags/tag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7.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3"/>
  </p:notesMasterIdLst>
  <p:handoutMasterIdLst>
    <p:handoutMasterId r:id="rId54"/>
  </p:handoutMasterIdLst>
  <p:sldIdLst>
    <p:sldId id="796" r:id="rId2"/>
    <p:sldId id="759" r:id="rId3"/>
    <p:sldId id="760" r:id="rId4"/>
    <p:sldId id="761" r:id="rId5"/>
    <p:sldId id="735" r:id="rId6"/>
    <p:sldId id="788" r:id="rId7"/>
    <p:sldId id="789" r:id="rId8"/>
    <p:sldId id="770" r:id="rId9"/>
    <p:sldId id="771" r:id="rId10"/>
    <p:sldId id="737" r:id="rId11"/>
    <p:sldId id="738" r:id="rId12"/>
    <p:sldId id="739" r:id="rId13"/>
    <p:sldId id="767" r:id="rId14"/>
    <p:sldId id="685" r:id="rId15"/>
    <p:sldId id="773" r:id="rId16"/>
    <p:sldId id="691" r:id="rId17"/>
    <p:sldId id="762" r:id="rId18"/>
    <p:sldId id="763" r:id="rId19"/>
    <p:sldId id="741" r:id="rId20"/>
    <p:sldId id="795" r:id="rId21"/>
    <p:sldId id="790" r:id="rId22"/>
    <p:sldId id="791" r:id="rId23"/>
    <p:sldId id="792" r:id="rId24"/>
    <p:sldId id="793" r:id="rId25"/>
    <p:sldId id="772" r:id="rId26"/>
    <p:sldId id="764" r:id="rId27"/>
    <p:sldId id="732" r:id="rId28"/>
    <p:sldId id="733" r:id="rId29"/>
    <p:sldId id="734" r:id="rId30"/>
    <p:sldId id="765" r:id="rId31"/>
    <p:sldId id="743" r:id="rId32"/>
    <p:sldId id="742" r:id="rId33"/>
    <p:sldId id="797" r:id="rId34"/>
    <p:sldId id="744" r:id="rId35"/>
    <p:sldId id="745" r:id="rId36"/>
    <p:sldId id="746" r:id="rId37"/>
    <p:sldId id="768" r:id="rId38"/>
    <p:sldId id="747" r:id="rId39"/>
    <p:sldId id="748" r:id="rId40"/>
    <p:sldId id="749" r:id="rId41"/>
    <p:sldId id="769" r:id="rId42"/>
    <p:sldId id="750" r:id="rId43"/>
    <p:sldId id="751" r:id="rId44"/>
    <p:sldId id="752" r:id="rId45"/>
    <p:sldId id="799" r:id="rId46"/>
    <p:sldId id="798" r:id="rId47"/>
    <p:sldId id="753" r:id="rId48"/>
    <p:sldId id="756" r:id="rId49"/>
    <p:sldId id="775" r:id="rId50"/>
    <p:sldId id="686" r:id="rId51"/>
    <p:sldId id="722" r:id="rId52"/>
  </p:sldIdLst>
  <p:sldSz cx="12192000" cy="6858000"/>
  <p:notesSz cx="7099300" cy="10234613"/>
  <p:custDataLst>
    <p:tags r:id="rId55"/>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hiddenSlides="1" frameSlides="1"/>
  <p:clrMru>
    <a:srgbClr val="99CCFF"/>
    <a:srgbClr val="B5EDC2"/>
    <a:srgbClr val="FFCCFF"/>
    <a:srgbClr val="E8D1FF"/>
    <a:srgbClr val="ADF5B4"/>
    <a:srgbClr val="DEBDFF"/>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06" autoAdjust="0"/>
    <p:restoredTop sz="84834" autoAdjust="0"/>
  </p:normalViewPr>
  <p:slideViewPr>
    <p:cSldViewPr>
      <p:cViewPr>
        <p:scale>
          <a:sx n="130" d="100"/>
          <a:sy n="130" d="100"/>
        </p:scale>
        <p:origin x="368" y="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tags" Target="tags/tag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a:t>
            </a:fld>
            <a:endParaRPr lang="en-US"/>
          </a:p>
        </p:txBody>
      </p:sp>
    </p:spTree>
    <p:extLst>
      <p:ext uri="{BB962C8B-B14F-4D97-AF65-F5344CB8AC3E}">
        <p14:creationId xmlns:p14="http://schemas.microsoft.com/office/powerpoint/2010/main" val="1285608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Long</a:t>
            </a:r>
            <a:r>
              <a:rPr lang="en-US" baseline="0" dirty="0" smtClean="0"/>
              <a:t> side down – max</a:t>
            </a:r>
          </a:p>
          <a:p>
            <a:r>
              <a:rPr lang="en-US" baseline="0" dirty="0" smtClean="0"/>
              <a:t>Circle – average</a:t>
            </a:r>
          </a:p>
          <a:p>
            <a:r>
              <a:rPr lang="en-US" dirty="0" smtClean="0"/>
              <a:t>Tasty</a:t>
            </a:r>
            <a:r>
              <a:rPr lang="en-US" baseline="0" dirty="0" smtClean="0"/>
              <a:t> 15. Terrible 0. But circles are random!</a:t>
            </a:r>
          </a:p>
          <a:p>
            <a:r>
              <a:rPr lang="en-US" baseline="0" dirty="0" smtClean="0"/>
              <a:t>Might get 3; might get 12.</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10</a:t>
            </a:fld>
            <a:endParaRPr lang="en-US"/>
          </a:p>
        </p:txBody>
      </p:sp>
    </p:spTree>
    <p:extLst>
      <p:ext uri="{BB962C8B-B14F-4D97-AF65-F5344CB8AC3E}">
        <p14:creationId xmlns:p14="http://schemas.microsoft.com/office/powerpoint/2010/main" val="1805928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Already so good or bad, don’t need to explore more?</a:t>
            </a:r>
          </a:p>
          <a:p>
            <a:r>
              <a:rPr lang="en-US" dirty="0" smtClean="0"/>
              <a:t>If it were min, could</a:t>
            </a:r>
            <a:r>
              <a:rPr lang="en-US" baseline="0" dirty="0" smtClean="0"/>
              <a:t> we prune! Yes, &lt;= 2 if min.</a:t>
            </a:r>
          </a:p>
          <a:p>
            <a:r>
              <a:rPr lang="en-US" baseline="0" dirty="0" smtClean="0"/>
              <a:t>But not with </a:t>
            </a:r>
            <a:r>
              <a:rPr lang="en-US" baseline="0" dirty="0" err="1" smtClean="0"/>
              <a:t>expectimax</a:t>
            </a:r>
            <a:r>
              <a:rPr lang="en-US" baseline="0" dirty="0" smtClean="0"/>
              <a:t>.</a:t>
            </a:r>
          </a:p>
          <a:p>
            <a:r>
              <a:rPr lang="en-US" baseline="0" dirty="0" smtClean="0"/>
              <a:t>All tangled up.</a:t>
            </a:r>
          </a:p>
          <a:p>
            <a:r>
              <a:rPr lang="en-US" baseline="0" dirty="0" smtClean="0"/>
              <a:t>If you have bounds, you might be able to do something (e.g. no scores bigger than 12).</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11</a:t>
            </a:fld>
            <a:endParaRPr lang="en-US"/>
          </a:p>
        </p:txBody>
      </p:sp>
    </p:spTree>
    <p:extLst>
      <p:ext uri="{BB962C8B-B14F-4D97-AF65-F5344CB8AC3E}">
        <p14:creationId xmlns:p14="http://schemas.microsoft.com/office/powerpoint/2010/main" val="1190735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38113" y="768350"/>
            <a:ext cx="6823075" cy="3838575"/>
          </a:xfrm>
          <a:ln/>
        </p:spPr>
      </p:sp>
      <p:sp>
        <p:nvSpPr>
          <p:cNvPr id="39939" name="Notes Placeholder 2"/>
          <p:cNvSpPr>
            <a:spLocks noGrp="1"/>
          </p:cNvSpPr>
          <p:nvPr>
            <p:ph type="body" idx="1"/>
          </p:nvPr>
        </p:nvSpPr>
        <p:spPr>
          <a:noFill/>
          <a:ln/>
        </p:spPr>
        <p:txBody>
          <a:bodyPr/>
          <a:lstStyle/>
          <a:p>
            <a:r>
              <a:rPr lang="en-US" dirty="0" smtClean="0">
                <a:latin typeface="Arial" charset="0"/>
              </a:rPr>
              <a:t>Big game tree.</a:t>
            </a:r>
            <a:r>
              <a:rPr lang="en-US" baseline="0" dirty="0" smtClean="0">
                <a:latin typeface="Arial" charset="0"/>
              </a:rPr>
              <a:t> Can’t build tree explicitly, can’t explore all the way to end.</a:t>
            </a:r>
          </a:p>
          <a:p>
            <a:r>
              <a:rPr lang="en-US" baseline="0" dirty="0" smtClean="0">
                <a:latin typeface="Arial" charset="0"/>
              </a:rPr>
              <a:t>Random ghosts. Two layers, one for each ghost.</a:t>
            </a:r>
          </a:p>
          <a:p>
            <a:r>
              <a:rPr lang="en-US" baseline="0" dirty="0" smtClean="0">
                <a:latin typeface="Arial" charset="0"/>
              </a:rPr>
              <a:t>Terminal nodes are scores. Known by game. But can’t search that deep. So we limit horizon.</a:t>
            </a:r>
          </a:p>
          <a:p>
            <a:r>
              <a:rPr lang="en-US" baseline="0" dirty="0" smtClean="0">
                <a:latin typeface="Arial" charset="0"/>
              </a:rPr>
              <a:t>So we need ESTIMATE of true value. Exact value is too hard – what we’re trying to solve.</a:t>
            </a:r>
          </a:p>
          <a:p>
            <a:endParaRPr lang="en-US" baseline="0" dirty="0" smtClean="0">
              <a:latin typeface="Arial" charset="0"/>
            </a:endParaRPr>
          </a:p>
          <a:p>
            <a:endParaRPr lang="en-US" baseline="0" dirty="0" smtClean="0">
              <a:latin typeface="Arial" charset="0"/>
            </a:endParaRPr>
          </a:p>
        </p:txBody>
      </p:sp>
      <p:sp>
        <p:nvSpPr>
          <p:cNvPr id="39940" name="Slide Number Placeholder 3"/>
          <p:cNvSpPr>
            <a:spLocks noGrp="1"/>
          </p:cNvSpPr>
          <p:nvPr>
            <p:ph type="sldNum" sz="quarter" idx="5"/>
          </p:nvPr>
        </p:nvSpPr>
        <p:spPr>
          <a:noFill/>
        </p:spPr>
        <p:txBody>
          <a:bodyPr/>
          <a:lstStyle/>
          <a:p>
            <a:fld id="{9B419C55-7AEA-4EB9-BA9F-F72D46856111}" type="slidenum">
              <a:rPr lang="en-US" smtClean="0">
                <a:latin typeface="Arial" charset="0"/>
              </a:rPr>
              <a:pPr/>
              <a:t>12</a:t>
            </a:fld>
            <a:endParaRPr lang="en-US" smtClean="0">
              <a:latin typeface="Arial" charset="0"/>
            </a:endParaRPr>
          </a:p>
        </p:txBody>
      </p:sp>
    </p:spTree>
    <p:extLst>
      <p:ext uri="{BB962C8B-B14F-4D97-AF65-F5344CB8AC3E}">
        <p14:creationId xmlns:p14="http://schemas.microsoft.com/office/powerpoint/2010/main" val="853668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Already a model; not density. Model is not world!</a:t>
            </a:r>
          </a:p>
          <a:p>
            <a:r>
              <a:rPr lang="en-US" dirty="0" smtClean="0"/>
              <a:t>If 880, terrible model. Better is </a:t>
            </a:r>
            <a:r>
              <a:rPr lang="en-US" dirty="0" err="1" smtClean="0"/>
              <a:t>prob</a:t>
            </a:r>
            <a:r>
              <a:rPr lang="en-US" dirty="0" smtClean="0"/>
              <a:t>(T=heavy) == 1!</a:t>
            </a:r>
          </a:p>
          <a:p>
            <a:r>
              <a:rPr lang="en-US" dirty="0" smtClean="0"/>
              <a:t>Probabilistic</a:t>
            </a:r>
            <a:r>
              <a:rPr lang="en-US" baseline="0" dirty="0" smtClean="0"/>
              <a:t> inference later.</a:t>
            </a:r>
          </a:p>
          <a:p>
            <a:endParaRPr lang="en-US" dirty="0" smtClean="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14</a:t>
            </a:fld>
            <a:endParaRPr lang="en-US"/>
          </a:p>
        </p:txBody>
      </p:sp>
    </p:spTree>
    <p:extLst>
      <p:ext uri="{BB962C8B-B14F-4D97-AF65-F5344CB8AC3E}">
        <p14:creationId xmlns:p14="http://schemas.microsoft.com/office/powerpoint/2010/main" val="747951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38113" y="768350"/>
            <a:ext cx="6823075" cy="3838575"/>
          </a:xfrm>
          <a:ln/>
        </p:spPr>
      </p:sp>
      <p:sp>
        <p:nvSpPr>
          <p:cNvPr id="40963" name="Notes Placeholder 2"/>
          <p:cNvSpPr>
            <a:spLocks noGrp="1"/>
          </p:cNvSpPr>
          <p:nvPr>
            <p:ph type="body" idx="1"/>
          </p:nvPr>
        </p:nvSpPr>
        <p:spPr>
          <a:noFill/>
          <a:ln/>
        </p:spPr>
        <p:txBody>
          <a:bodyPr/>
          <a:lstStyle/>
          <a:p>
            <a:r>
              <a:rPr lang="en-US" dirty="0" smtClean="0">
                <a:latin typeface="Arial" charset="0"/>
              </a:rPr>
              <a:t>Function of the traffic!</a:t>
            </a:r>
          </a:p>
          <a:p>
            <a:r>
              <a:rPr lang="en-US" dirty="0" smtClean="0">
                <a:latin typeface="Arial" charset="0"/>
              </a:rPr>
              <a:t>Just what we’ve been doing at chance nodes.</a:t>
            </a:r>
          </a:p>
          <a:p>
            <a:endParaRPr lang="en-US" dirty="0" smtClean="0">
              <a:latin typeface="Arial" charset="0"/>
            </a:endParaRPr>
          </a:p>
        </p:txBody>
      </p:sp>
      <p:sp>
        <p:nvSpPr>
          <p:cNvPr id="40964" name="Slide Number Placeholder 3"/>
          <p:cNvSpPr>
            <a:spLocks noGrp="1"/>
          </p:cNvSpPr>
          <p:nvPr>
            <p:ph type="sldNum" sz="quarter" idx="5"/>
          </p:nvPr>
        </p:nvSpPr>
        <p:spPr>
          <a:noFill/>
        </p:spPr>
        <p:txBody>
          <a:bodyPr/>
          <a:lstStyle/>
          <a:p>
            <a:fld id="{736832FB-2179-4C80-8AB1-E690711A109F}" type="slidenum">
              <a:rPr lang="en-US" smtClean="0">
                <a:latin typeface="Arial" charset="0"/>
              </a:rPr>
              <a:pPr/>
              <a:t>15</a:t>
            </a:fld>
            <a:endParaRPr lang="en-US" smtClean="0">
              <a:latin typeface="Arial" charset="0"/>
            </a:endParaRPr>
          </a:p>
        </p:txBody>
      </p:sp>
    </p:spTree>
    <p:extLst>
      <p:ext uri="{BB962C8B-B14F-4D97-AF65-F5344CB8AC3E}">
        <p14:creationId xmlns:p14="http://schemas.microsoft.com/office/powerpoint/2010/main" val="267948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~10:00</a:t>
            </a:r>
          </a:p>
          <a:p>
            <a:r>
              <a:rPr lang="en-US" dirty="0" smtClean="0"/>
              <a:t>Might be VERY complex – Big neural net</a:t>
            </a:r>
            <a:endParaRPr lang="en-US" baseline="0" dirty="0" smtClean="0"/>
          </a:p>
          <a:p>
            <a:r>
              <a:rPr lang="en-US" dirty="0" smtClean="0"/>
              <a:t>Probability of adversarial.</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16</a:t>
            </a:fld>
            <a:endParaRPr lang="en-US"/>
          </a:p>
        </p:txBody>
      </p:sp>
    </p:spTree>
    <p:extLst>
      <p:ext uri="{BB962C8B-B14F-4D97-AF65-F5344CB8AC3E}">
        <p14:creationId xmlns:p14="http://schemas.microsoft.com/office/powerpoint/2010/main" val="1985592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err="1" smtClean="0"/>
              <a:t>Expectimax</a:t>
            </a:r>
            <a:r>
              <a:rPr lang="en-US" baseline="0" dirty="0" smtClean="0"/>
              <a:t> is more general.</a:t>
            </a:r>
          </a:p>
          <a:p>
            <a:r>
              <a:rPr lang="en-US" baseline="0" dirty="0" smtClean="0"/>
              <a:t>Computing probabilities can be expensive!</a:t>
            </a:r>
          </a:p>
          <a:p>
            <a:r>
              <a:rPr lang="en-US" baseline="0" dirty="0" smtClean="0"/>
              <a:t>Every </a:t>
            </a:r>
            <a:r>
              <a:rPr lang="en-US" baseline="0" dirty="0" err="1" smtClean="0"/>
              <a:t>exp</a:t>
            </a:r>
            <a:r>
              <a:rPr lang="en-US" baseline="0" dirty="0" smtClean="0"/>
              <a:t> node spawns a minimax.</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17</a:t>
            </a:fld>
            <a:endParaRPr lang="en-US"/>
          </a:p>
        </p:txBody>
      </p:sp>
    </p:spTree>
    <p:extLst>
      <p:ext uri="{BB962C8B-B14F-4D97-AF65-F5344CB8AC3E}">
        <p14:creationId xmlns:p14="http://schemas.microsoft.com/office/powerpoint/2010/main" val="945250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baseline="0" dirty="0" smtClean="0"/>
              <a:t>How we think the world works, what computation?</a:t>
            </a:r>
          </a:p>
          <a:p>
            <a:r>
              <a:rPr lang="en-US" baseline="0" dirty="0" smtClean="0"/>
              <a:t>Utilities, chance probabilities, are they adversarial or not?!?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18</a:t>
            </a:fld>
            <a:endParaRPr lang="en-US"/>
          </a:p>
        </p:txBody>
      </p:sp>
    </p:spTree>
    <p:extLst>
      <p:ext uri="{BB962C8B-B14F-4D97-AF65-F5344CB8AC3E}">
        <p14:creationId xmlns:p14="http://schemas.microsoft.com/office/powerpoint/2010/main" val="1624323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38113" y="768350"/>
            <a:ext cx="6823075" cy="3838575"/>
          </a:xfrm>
          <a:ln/>
        </p:spPr>
      </p:sp>
      <p:sp>
        <p:nvSpPr>
          <p:cNvPr id="41987" name="Notes Placeholder 2"/>
          <p:cNvSpPr>
            <a:spLocks noGrp="1"/>
          </p:cNvSpPr>
          <p:nvPr>
            <p:ph type="body" idx="1"/>
          </p:nvPr>
        </p:nvSpPr>
        <p:spPr>
          <a:noFill/>
          <a:ln/>
        </p:spPr>
        <p:txBody>
          <a:bodyPr/>
          <a:lstStyle/>
          <a:p>
            <a:r>
              <a:rPr lang="en-US" dirty="0" smtClean="0">
                <a:latin typeface="Arial" charset="0"/>
              </a:rPr>
              <a:t>The</a:t>
            </a:r>
            <a:r>
              <a:rPr lang="en-US" baseline="0" dirty="0" smtClean="0">
                <a:latin typeface="Arial" charset="0"/>
              </a:rPr>
              <a:t> world really IS out to get you!</a:t>
            </a:r>
          </a:p>
          <a:p>
            <a:r>
              <a:rPr lang="en-US" baseline="0" dirty="0" smtClean="0">
                <a:latin typeface="Arial" charset="0"/>
              </a:rPr>
              <a:t>Might be a </a:t>
            </a:r>
            <a:r>
              <a:rPr lang="en-US" baseline="0" dirty="0" err="1" smtClean="0">
                <a:latin typeface="Arial" charset="0"/>
              </a:rPr>
              <a:t>vorpal</a:t>
            </a:r>
            <a:r>
              <a:rPr lang="en-US" baseline="0" dirty="0" smtClean="0">
                <a:latin typeface="Arial" charset="0"/>
              </a:rPr>
              <a:t> bunny!</a:t>
            </a:r>
          </a:p>
          <a:p>
            <a:endParaRPr lang="en-US" dirty="0" smtClean="0">
              <a:latin typeface="Arial" charset="0"/>
            </a:endParaRPr>
          </a:p>
        </p:txBody>
      </p:sp>
      <p:sp>
        <p:nvSpPr>
          <p:cNvPr id="41988" name="Slide Number Placeholder 3"/>
          <p:cNvSpPr>
            <a:spLocks noGrp="1"/>
          </p:cNvSpPr>
          <p:nvPr>
            <p:ph type="sldNum" sz="quarter" idx="5"/>
          </p:nvPr>
        </p:nvSpPr>
        <p:spPr>
          <a:noFill/>
        </p:spPr>
        <p:txBody>
          <a:bodyPr/>
          <a:lstStyle/>
          <a:p>
            <a:fld id="{16FA9C23-4665-4838-ABA4-CC8DE95B3F24}" type="slidenum">
              <a:rPr lang="en-US" smtClean="0">
                <a:latin typeface="Arial" charset="0"/>
              </a:rPr>
              <a:pPr/>
              <a:t>19</a:t>
            </a:fld>
            <a:endParaRPr lang="en-US" smtClean="0">
              <a:latin typeface="Arial" charset="0"/>
            </a:endParaRPr>
          </a:p>
        </p:txBody>
      </p:sp>
    </p:spTree>
    <p:extLst>
      <p:ext uri="{BB962C8B-B14F-4D97-AF65-F5344CB8AC3E}">
        <p14:creationId xmlns:p14="http://schemas.microsoft.com/office/powerpoint/2010/main" val="131752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38113" y="768350"/>
            <a:ext cx="6823075" cy="3838575"/>
          </a:xfrm>
          <a:ln/>
        </p:spPr>
      </p:sp>
      <p:sp>
        <p:nvSpPr>
          <p:cNvPr id="41987" name="Notes Placeholder 2"/>
          <p:cNvSpPr>
            <a:spLocks noGrp="1"/>
          </p:cNvSpPr>
          <p:nvPr>
            <p:ph type="body" idx="1"/>
          </p:nvPr>
        </p:nvSpPr>
        <p:spPr>
          <a:noFill/>
          <a:ln/>
        </p:spPr>
        <p:txBody>
          <a:bodyPr/>
          <a:lstStyle/>
          <a:p>
            <a:r>
              <a:rPr lang="en-US" dirty="0" smtClean="0">
                <a:latin typeface="Arial" charset="0"/>
              </a:rPr>
              <a:t>python </a:t>
            </a:r>
            <a:r>
              <a:rPr lang="en-US" dirty="0" err="1" smtClean="0">
                <a:latin typeface="Arial" charset="0"/>
              </a:rPr>
              <a:t>pacman.py</a:t>
            </a:r>
            <a:r>
              <a:rPr lang="en-US" dirty="0" smtClean="0">
                <a:latin typeface="Arial" charset="0"/>
              </a:rPr>
              <a:t> -g </a:t>
            </a:r>
            <a:r>
              <a:rPr lang="en-US" dirty="0" err="1" smtClean="0">
                <a:latin typeface="Arial" charset="0"/>
              </a:rPr>
              <a:t>SmartGhost</a:t>
            </a:r>
            <a:r>
              <a:rPr lang="en-US" dirty="0" smtClean="0">
                <a:latin typeface="Arial" charset="0"/>
              </a:rPr>
              <a:t> -l trapped2 -p </a:t>
            </a:r>
            <a:r>
              <a:rPr lang="en-US" dirty="0" err="1" smtClean="0">
                <a:latin typeface="Arial" charset="0"/>
              </a:rPr>
              <a:t>ExpectimaxAgent</a:t>
            </a:r>
            <a:r>
              <a:rPr lang="en-US" dirty="0" smtClean="0">
                <a:latin typeface="Arial" charset="0"/>
              </a:rPr>
              <a:t> -a </a:t>
            </a:r>
            <a:r>
              <a:rPr lang="en-US" dirty="0" smtClean="0">
                <a:latin typeface="Arial" charset="0"/>
              </a:rPr>
              <a:t>depth=4,evalFn=better</a:t>
            </a:r>
          </a:p>
          <a:p>
            <a:r>
              <a:rPr lang="en-US" dirty="0" smtClean="0">
                <a:latin typeface="Arial" charset="0"/>
              </a:rPr>
              <a:t>”hard</a:t>
            </a:r>
            <a:r>
              <a:rPr lang="en-US" baseline="0" dirty="0" smtClean="0">
                <a:latin typeface="Arial" charset="0"/>
              </a:rPr>
              <a:t>” in the sense of optimal adversary. “Easy” in the sense that the ghost isn’t out to get you.</a:t>
            </a:r>
          </a:p>
          <a:p>
            <a:endParaRPr lang="en-US" baseline="0" dirty="0" smtClean="0">
              <a:latin typeface="Arial" charset="0"/>
            </a:endParaRPr>
          </a:p>
          <a:p>
            <a:endParaRPr lang="en-US" dirty="0" smtClean="0">
              <a:latin typeface="Arial" charset="0"/>
            </a:endParaRPr>
          </a:p>
        </p:txBody>
      </p:sp>
      <p:sp>
        <p:nvSpPr>
          <p:cNvPr id="41988" name="Slide Number Placeholder 3"/>
          <p:cNvSpPr>
            <a:spLocks noGrp="1"/>
          </p:cNvSpPr>
          <p:nvPr>
            <p:ph type="sldNum" sz="quarter" idx="5"/>
          </p:nvPr>
        </p:nvSpPr>
        <p:spPr>
          <a:noFill/>
        </p:spPr>
        <p:txBody>
          <a:bodyPr/>
          <a:lstStyle/>
          <a:p>
            <a:fld id="{16FA9C23-4665-4838-ABA4-CC8DE95B3F24}" type="slidenum">
              <a:rPr lang="en-US" smtClean="0">
                <a:latin typeface="Arial" charset="0"/>
              </a:rPr>
              <a:pPr/>
              <a:t>20</a:t>
            </a:fld>
            <a:endParaRPr lang="en-US" smtClean="0">
              <a:latin typeface="Arial" charset="0"/>
            </a:endParaRPr>
          </a:p>
        </p:txBody>
      </p:sp>
    </p:spTree>
    <p:extLst>
      <p:ext uri="{BB962C8B-B14F-4D97-AF65-F5344CB8AC3E}">
        <p14:creationId xmlns:p14="http://schemas.microsoft.com/office/powerpoint/2010/main" val="744835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a:t>
            </a:fld>
            <a:endParaRPr lang="en-US"/>
          </a:p>
        </p:txBody>
      </p:sp>
    </p:spTree>
    <p:extLst>
      <p:ext uri="{BB962C8B-B14F-4D97-AF65-F5344CB8AC3E}">
        <p14:creationId xmlns:p14="http://schemas.microsoft.com/office/powerpoint/2010/main" val="757706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Matched, Easy</a:t>
            </a:r>
          </a:p>
          <a:p>
            <a:r>
              <a:rPr lang="en-US" dirty="0" smtClean="0"/>
              <a:t>Straight for dot. Ghost is random.</a:t>
            </a:r>
            <a:r>
              <a:rPr lang="en-US" baseline="0" dirty="0" smtClean="0"/>
              <a:t> Mostly works out.</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21</a:t>
            </a:fld>
            <a:endParaRPr lang="en-US"/>
          </a:p>
        </p:txBody>
      </p:sp>
    </p:spTree>
    <p:extLst>
      <p:ext uri="{BB962C8B-B14F-4D97-AF65-F5344CB8AC3E}">
        <p14:creationId xmlns:p14="http://schemas.microsoft.com/office/powerpoint/2010/main" val="738636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Matched, Hard</a:t>
            </a:r>
          </a:p>
          <a:p>
            <a:r>
              <a:rPr lang="en-US" dirty="0" smtClean="0"/>
              <a:t>Smart ghost, and you know it! Run</a:t>
            </a:r>
            <a:r>
              <a:rPr lang="en-US" baseline="0" dirty="0" smtClean="0"/>
              <a:t> away, run away!</a:t>
            </a:r>
          </a:p>
          <a:p>
            <a:r>
              <a:rPr lang="en-US" baseline="0" dirty="0" smtClean="0"/>
              <a:t>On this board, you can win (and know it)</a:t>
            </a:r>
          </a:p>
          <a:p>
            <a:r>
              <a:rPr lang="en-US" baseline="0" dirty="0" smtClean="0"/>
              <a:t>Takes longer. World worse.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22</a:t>
            </a:fld>
            <a:endParaRPr lang="en-US"/>
          </a:p>
        </p:txBody>
      </p:sp>
    </p:spTree>
    <p:extLst>
      <p:ext uri="{BB962C8B-B14F-4D97-AF65-F5344CB8AC3E}">
        <p14:creationId xmlns:p14="http://schemas.microsoft.com/office/powerpoint/2010/main" val="204151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Optimistic</a:t>
            </a:r>
          </a:p>
          <a:p>
            <a:r>
              <a:rPr lang="en-US" dirty="0" smtClean="0"/>
              <a:t>Uh,</a:t>
            </a:r>
            <a:r>
              <a:rPr lang="en-US" baseline="0" dirty="0" smtClean="0"/>
              <a:t> oh. The ghost is smart, but you think it’s random. Might work out.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23</a:t>
            </a:fld>
            <a:endParaRPr lang="en-US"/>
          </a:p>
        </p:txBody>
      </p:sp>
    </p:spTree>
    <p:extLst>
      <p:ext uri="{BB962C8B-B14F-4D97-AF65-F5344CB8AC3E}">
        <p14:creationId xmlns:p14="http://schemas.microsoft.com/office/powerpoint/2010/main" val="27887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Pessimistic.</a:t>
            </a:r>
            <a:r>
              <a:rPr lang="en-US" baseline="0" dirty="0" smtClean="0"/>
              <a:t> You think it’s a </a:t>
            </a:r>
            <a:r>
              <a:rPr lang="en-US" dirty="0" err="1" smtClean="0"/>
              <a:t>Vorpil</a:t>
            </a:r>
            <a:r>
              <a:rPr lang="en-US" baseline="0" dirty="0" smtClean="0"/>
              <a:t> bunny, but it’s just a random bunny.</a:t>
            </a:r>
          </a:p>
          <a:p>
            <a:r>
              <a:rPr lang="en-US" baseline="0" dirty="0" smtClean="0"/>
              <a:t>Scared. Any moment now!</a:t>
            </a:r>
          </a:p>
          <a:p>
            <a:r>
              <a:rPr lang="en-US" baseline="0" dirty="0" smtClean="0"/>
              <a:t>C’mon random number generator.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24</a:t>
            </a:fld>
            <a:endParaRPr lang="en-US"/>
          </a:p>
        </p:txBody>
      </p:sp>
    </p:spTree>
    <p:extLst>
      <p:ext uri="{BB962C8B-B14F-4D97-AF65-F5344CB8AC3E}">
        <p14:creationId xmlns:p14="http://schemas.microsoft.com/office/powerpoint/2010/main" val="292841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38113" y="768350"/>
            <a:ext cx="6823075" cy="3838575"/>
          </a:xfrm>
          <a:ln/>
        </p:spPr>
      </p:sp>
      <p:sp>
        <p:nvSpPr>
          <p:cNvPr id="41987" name="Notes Placeholder 2"/>
          <p:cNvSpPr>
            <a:spLocks noGrp="1"/>
          </p:cNvSpPr>
          <p:nvPr>
            <p:ph type="body" idx="1"/>
          </p:nvPr>
        </p:nvSpPr>
        <p:spPr>
          <a:noFill/>
          <a:ln/>
        </p:spPr>
        <p:txBody>
          <a:bodyPr/>
          <a:lstStyle/>
          <a:p>
            <a:r>
              <a:rPr lang="en-US" dirty="0" smtClean="0">
                <a:latin typeface="Arial" charset="0"/>
              </a:rPr>
              <a:t>Take</a:t>
            </a:r>
            <a:r>
              <a:rPr lang="en-US" baseline="0" dirty="0" smtClean="0">
                <a:latin typeface="Arial" charset="0"/>
              </a:rPr>
              <a:t> a moment and discuss what you think the scores will be (the order, not the values)? If you played a bunch of games, when would you mostly win?</a:t>
            </a:r>
            <a:endParaRPr lang="en-US" dirty="0" smtClean="0">
              <a:latin typeface="Arial" charset="0"/>
            </a:endParaRPr>
          </a:p>
          <a:p>
            <a:endParaRPr lang="en-US" dirty="0" smtClean="0">
              <a:latin typeface="Arial" charset="0"/>
            </a:endParaRPr>
          </a:p>
          <a:p>
            <a:r>
              <a:rPr lang="en-US" dirty="0" smtClean="0">
                <a:latin typeface="Arial" charset="0"/>
              </a:rPr>
              <a:t>You’ll do stuff like this in the project.</a:t>
            </a:r>
          </a:p>
          <a:p>
            <a:endParaRPr lang="en-US" dirty="0" smtClean="0">
              <a:latin typeface="Arial" charset="0"/>
            </a:endParaRPr>
          </a:p>
        </p:txBody>
      </p:sp>
      <p:sp>
        <p:nvSpPr>
          <p:cNvPr id="41988" name="Slide Number Placeholder 3"/>
          <p:cNvSpPr>
            <a:spLocks noGrp="1"/>
          </p:cNvSpPr>
          <p:nvPr>
            <p:ph type="sldNum" sz="quarter" idx="5"/>
          </p:nvPr>
        </p:nvSpPr>
        <p:spPr>
          <a:noFill/>
        </p:spPr>
        <p:txBody>
          <a:bodyPr/>
          <a:lstStyle/>
          <a:p>
            <a:fld id="{16FA9C23-4665-4838-ABA4-CC8DE95B3F24}" type="slidenum">
              <a:rPr lang="en-US" smtClean="0">
                <a:latin typeface="Arial" charset="0"/>
              </a:rPr>
              <a:pPr/>
              <a:t>25</a:t>
            </a:fld>
            <a:endParaRPr lang="en-US" smtClean="0">
              <a:latin typeface="Arial" charset="0"/>
            </a:endParaRPr>
          </a:p>
        </p:txBody>
      </p:sp>
    </p:spTree>
    <p:extLst>
      <p:ext uri="{BB962C8B-B14F-4D97-AF65-F5344CB8AC3E}">
        <p14:creationId xmlns:p14="http://schemas.microsoft.com/office/powerpoint/2010/main" val="311299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Not talk</a:t>
            </a:r>
            <a:r>
              <a:rPr lang="en-US" baseline="0" dirty="0" smtClean="0"/>
              <a:t> about ALL games. Later with partial info.</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26</a:t>
            </a:fld>
            <a:endParaRPr lang="en-US"/>
          </a:p>
        </p:txBody>
      </p:sp>
    </p:spTree>
    <p:extLst>
      <p:ext uri="{BB962C8B-B14F-4D97-AF65-F5344CB8AC3E}">
        <p14:creationId xmlns:p14="http://schemas.microsoft.com/office/powerpoint/2010/main" val="2690165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8C3337F-E14C-4722-B064-8328E1374C64}" type="slidenum">
              <a:rPr lang="en-US" smtClean="0">
                <a:latin typeface="Arial" charset="0"/>
              </a:rPr>
              <a:pPr/>
              <a:t>27</a:t>
            </a:fld>
            <a:endParaRPr lang="en-US" smtClean="0">
              <a:latin typeface="Arial" charset="0"/>
            </a:endParaRPr>
          </a:p>
        </p:txBody>
      </p:sp>
      <p:sp>
        <p:nvSpPr>
          <p:cNvPr id="43011" name="Rectangle 2"/>
          <p:cNvSpPr>
            <a:spLocks noGrp="1" noRot="1" noChangeAspect="1" noChangeArrowheads="1" noTextEdit="1"/>
          </p:cNvSpPr>
          <p:nvPr>
            <p:ph type="sldImg"/>
          </p:nvPr>
        </p:nvSpPr>
        <p:spPr>
          <a:xfrm>
            <a:off x="138113" y="768350"/>
            <a:ext cx="6823075" cy="3838575"/>
          </a:xfrm>
          <a:ln/>
        </p:spPr>
      </p:sp>
      <p:sp>
        <p:nvSpPr>
          <p:cNvPr id="43012" name="Rectangle 3"/>
          <p:cNvSpPr>
            <a:spLocks noGrp="1" noChangeArrowheads="1"/>
          </p:cNvSpPr>
          <p:nvPr>
            <p:ph type="body" idx="1"/>
          </p:nvPr>
        </p:nvSpPr>
        <p:spPr>
          <a:xfrm>
            <a:off x="946150" y="4862513"/>
            <a:ext cx="5207000" cy="4603750"/>
          </a:xfrm>
          <a:noFill/>
          <a:ln/>
        </p:spPr>
        <p:txBody>
          <a:bodyPr/>
          <a:lstStyle/>
          <a:p>
            <a:r>
              <a:rPr lang="en-US" smtClean="0">
                <a:latin typeface="Arial" charset="0"/>
              </a:rPr>
              <a:t>If it’s terminal or we reached our depth limit, return utility</a:t>
            </a:r>
          </a:p>
        </p:txBody>
      </p:sp>
    </p:spTree>
    <p:extLst>
      <p:ext uri="{BB962C8B-B14F-4D97-AF65-F5344CB8AC3E}">
        <p14:creationId xmlns:p14="http://schemas.microsoft.com/office/powerpoint/2010/main" val="759666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4E85BB2-29B2-497D-B377-09C1EC678A88}" type="slidenum">
              <a:rPr lang="en-US" smtClean="0">
                <a:latin typeface="Arial" charset="0"/>
              </a:rPr>
              <a:pPr/>
              <a:t>28</a:t>
            </a:fld>
            <a:endParaRPr lang="en-US" smtClean="0">
              <a:latin typeface="Arial" charset="0"/>
            </a:endParaRPr>
          </a:p>
        </p:txBody>
      </p:sp>
      <p:sp>
        <p:nvSpPr>
          <p:cNvPr id="44035" name="Rectangle 2"/>
          <p:cNvSpPr>
            <a:spLocks noGrp="1" noRot="1" noChangeAspect="1" noChangeArrowheads="1" noTextEdit="1"/>
          </p:cNvSpPr>
          <p:nvPr>
            <p:ph type="sldImg"/>
          </p:nvPr>
        </p:nvSpPr>
        <p:spPr>
          <a:xfrm>
            <a:off x="138113" y="768350"/>
            <a:ext cx="6823075" cy="3838575"/>
          </a:xfrm>
          <a:ln/>
        </p:spPr>
      </p:sp>
      <p:sp>
        <p:nvSpPr>
          <p:cNvPr id="44036" name="Rectangle 3"/>
          <p:cNvSpPr>
            <a:spLocks noGrp="1" noChangeArrowheads="1"/>
          </p:cNvSpPr>
          <p:nvPr>
            <p:ph type="body" idx="1"/>
          </p:nvPr>
        </p:nvSpPr>
        <p:spPr>
          <a:xfrm>
            <a:off x="946150" y="4862513"/>
            <a:ext cx="5207000" cy="4603750"/>
          </a:xfrm>
          <a:noFill/>
          <a:ln/>
        </p:spPr>
        <p:txBody>
          <a:bodyPr/>
          <a:lstStyle/>
          <a:p>
            <a:r>
              <a:rPr lang="en-US" dirty="0" smtClean="0">
                <a:latin typeface="Arial" charset="0"/>
              </a:rPr>
              <a:t>Can’t guarantee you’ll reach any node,</a:t>
            </a:r>
            <a:r>
              <a:rPr lang="en-US" baseline="0" dirty="0" smtClean="0">
                <a:latin typeface="Arial" charset="0"/>
              </a:rPr>
              <a:t> so a lot of searching ahead doesn’t really help.</a:t>
            </a:r>
          </a:p>
          <a:p>
            <a:endParaRPr lang="en-US" dirty="0" smtClean="0">
              <a:latin typeface="Arial" charset="0"/>
            </a:endParaRPr>
          </a:p>
        </p:txBody>
      </p:sp>
    </p:spTree>
    <p:extLst>
      <p:ext uri="{BB962C8B-B14F-4D97-AF65-F5344CB8AC3E}">
        <p14:creationId xmlns:p14="http://schemas.microsoft.com/office/powerpoint/2010/main" val="926886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Can’t have one number. How</a:t>
            </a:r>
            <a:r>
              <a:rPr lang="en-US" baseline="0" dirty="0" smtClean="0"/>
              <a:t> much state is worth to each player.</a:t>
            </a:r>
          </a:p>
          <a:p>
            <a:r>
              <a:rPr lang="en-US" baseline="0" dirty="0" smtClean="0"/>
              <a:t>In lower left, looks like green and blue ganging up on red, </a:t>
            </a:r>
            <a:r>
              <a:rPr lang="en-US" dirty="0" smtClean="0"/>
              <a:t>but no</a:t>
            </a:r>
            <a:r>
              <a:rPr lang="en-US" baseline="0" dirty="0" smtClean="0"/>
              <a:t> communication except through terminal utilities.</a:t>
            </a:r>
          </a:p>
          <a:p>
            <a:r>
              <a:rPr lang="en-US" baseline="0" dirty="0" smtClean="0"/>
              <a:t>Green and blue in lower right.</a:t>
            </a:r>
          </a:p>
          <a:p>
            <a:r>
              <a:rPr lang="en-US" baseline="0" dirty="0" smtClean="0"/>
              <a:t>Final red and green.</a:t>
            </a:r>
          </a:p>
          <a:p>
            <a:r>
              <a:rPr lang="en-US" baseline="0" dirty="0" smtClean="0"/>
              <a:t>Complex emergent behavior from computation!</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29</a:t>
            </a:fld>
            <a:endParaRPr lang="en-US"/>
          </a:p>
        </p:txBody>
      </p:sp>
    </p:spTree>
    <p:extLst>
      <p:ext uri="{BB962C8B-B14F-4D97-AF65-F5344CB8AC3E}">
        <p14:creationId xmlns:p14="http://schemas.microsoft.com/office/powerpoint/2010/main" val="1373378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~10:20</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30</a:t>
            </a:fld>
            <a:endParaRPr lang="en-US"/>
          </a:p>
        </p:txBody>
      </p:sp>
    </p:spTree>
    <p:extLst>
      <p:ext uri="{BB962C8B-B14F-4D97-AF65-F5344CB8AC3E}">
        <p14:creationId xmlns:p14="http://schemas.microsoft.com/office/powerpoint/2010/main" val="16155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Search and planning with uncertainty.</a:t>
            </a:r>
            <a:r>
              <a:rPr lang="en-US" baseline="0" dirty="0" smtClean="0"/>
              <a:t> Not everything under control. Dice, cards, even dumb </a:t>
            </a:r>
            <a:r>
              <a:rPr lang="en-US" baseline="0" dirty="0" err="1" smtClean="0"/>
              <a:t>oppenent</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a:t>
            </a:fld>
            <a:endParaRPr lang="en-US"/>
          </a:p>
        </p:txBody>
      </p:sp>
    </p:spTree>
    <p:extLst>
      <p:ext uri="{BB962C8B-B14F-4D97-AF65-F5344CB8AC3E}">
        <p14:creationId xmlns:p14="http://schemas.microsoft.com/office/powerpoint/2010/main" val="12301802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err="1" smtClean="0"/>
              <a:t>Vorpil</a:t>
            </a:r>
            <a:r>
              <a:rPr lang="en-US" baseline="0" dirty="0" smtClean="0"/>
              <a:t> bunnies.</a:t>
            </a:r>
          </a:p>
          <a:p>
            <a:r>
              <a:rPr lang="en-US" baseline="0" dirty="0" smtClean="0"/>
              <a:t>Should I go to Thai food or Italian food? I could go to Thai, but it’s spicy. But I might also get hit by a meteor. Italian, or abducted by aliens!</a:t>
            </a:r>
          </a:p>
          <a:p>
            <a:r>
              <a:rPr lang="en-US" baseline="0" dirty="0" smtClean="0"/>
              <a:t>Worst case reasoning really bad. Need to have probabilities.</a:t>
            </a:r>
          </a:p>
          <a:p>
            <a:r>
              <a:rPr lang="en-US" baseline="0" dirty="0" smtClean="0"/>
              <a:t>Behavior is too complex to use just a single number.</a:t>
            </a:r>
          </a:p>
          <a:p>
            <a:endParaRPr lang="en-US" baseline="0" dirty="0" smtClean="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31</a:t>
            </a:fld>
            <a:endParaRPr lang="en-US"/>
          </a:p>
        </p:txBody>
      </p:sp>
    </p:spTree>
    <p:extLst>
      <p:ext uri="{BB962C8B-B14F-4D97-AF65-F5344CB8AC3E}">
        <p14:creationId xmlns:p14="http://schemas.microsoft.com/office/powerpoint/2010/main" val="646551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For</a:t>
            </a:r>
            <a:r>
              <a:rPr lang="en-US" baseline="0" dirty="0" smtClean="0"/>
              <a:t> minimax, it is in a sense easy. The scale doesn’t matter, just the order.</a:t>
            </a:r>
          </a:p>
          <a:p>
            <a:r>
              <a:rPr lang="en-US" dirty="0" smtClean="0"/>
              <a:t>Assumes equal</a:t>
            </a:r>
            <a:r>
              <a:rPr lang="en-US" baseline="0" dirty="0" smtClean="0"/>
              <a:t> probabilities.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32</a:t>
            </a:fld>
            <a:endParaRPr lang="en-US"/>
          </a:p>
        </p:txBody>
      </p:sp>
    </p:spTree>
    <p:extLst>
      <p:ext uri="{BB962C8B-B14F-4D97-AF65-F5344CB8AC3E}">
        <p14:creationId xmlns:p14="http://schemas.microsoft.com/office/powerpoint/2010/main" val="1879498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How about </a:t>
            </a:r>
            <a:r>
              <a:rPr lang="en-US" dirty="0" err="1" smtClean="0"/>
              <a:t>expectimax</a:t>
            </a:r>
            <a:r>
              <a:rPr lang="en-US" dirty="0" smtClean="0"/>
              <a:t>?</a:t>
            </a:r>
          </a:p>
          <a:p>
            <a:r>
              <a:rPr lang="en-US" dirty="0" smtClean="0"/>
              <a:t>Squaring changed the</a:t>
            </a:r>
            <a:r>
              <a:rPr lang="en-US" baseline="0" dirty="0" smtClean="0"/>
              <a:t> answer! Go left instead of right.</a:t>
            </a:r>
          </a:p>
          <a:p>
            <a:r>
              <a:rPr lang="en-US" baseline="0" dirty="0" smtClean="0"/>
              <a:t>So for </a:t>
            </a:r>
            <a:r>
              <a:rPr lang="en-US" baseline="0" dirty="0" err="1" smtClean="0"/>
              <a:t>expectimax</a:t>
            </a:r>
            <a:r>
              <a:rPr lang="en-US" baseline="0" dirty="0" smtClean="0"/>
              <a:t>, utilities matter a lot. What are they?</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33</a:t>
            </a:fld>
            <a:endParaRPr lang="en-US"/>
          </a:p>
        </p:txBody>
      </p:sp>
    </p:spTree>
    <p:extLst>
      <p:ext uri="{BB962C8B-B14F-4D97-AF65-F5344CB8AC3E}">
        <p14:creationId xmlns:p14="http://schemas.microsoft.com/office/powerpoint/2010/main" val="4544567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Utilities in input. Behavior</a:t>
            </a:r>
            <a:r>
              <a:rPr lang="en-US" baseline="0" dirty="0" smtClean="0"/>
              <a:t> is output.</a:t>
            </a:r>
          </a:p>
          <a:p>
            <a:r>
              <a:rPr lang="en-US" baseline="0" dirty="0" smtClean="0"/>
              <a:t>Vacuum cleaner pick it’s own utility? Just do nothing! Very happy, no electricity, doesn’t run over your cat.</a:t>
            </a:r>
          </a:p>
          <a:p>
            <a:r>
              <a:rPr lang="en-US" baseline="0" dirty="0" smtClean="0"/>
              <a:t>But also doesn’t clean! Don’t want to tell it path – that’d be back to if/then rules. Let search algorithm do it.</a:t>
            </a:r>
          </a:p>
          <a:p>
            <a:r>
              <a:rPr lang="en-US" baseline="0" dirty="0" smtClean="0"/>
              <a:t>Have to be careful! If utility is “picking up dirt”, vacuum could pick and and dump, pick up and dump!</a:t>
            </a:r>
          </a:p>
          <a:p>
            <a:r>
              <a:rPr lang="en-US" baseline="0" dirty="0" smtClean="0"/>
              <a:t>Garbage in garbage out.</a:t>
            </a:r>
          </a:p>
          <a:p>
            <a:r>
              <a:rPr lang="en-US" baseline="0" dirty="0" smtClean="0"/>
              <a:t>Ice cream utilities.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34</a:t>
            </a:fld>
            <a:endParaRPr lang="en-US"/>
          </a:p>
        </p:txBody>
      </p:sp>
    </p:spTree>
    <p:extLst>
      <p:ext uri="{BB962C8B-B14F-4D97-AF65-F5344CB8AC3E}">
        <p14:creationId xmlns:p14="http://schemas.microsoft.com/office/powerpoint/2010/main" val="821541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138113" y="768350"/>
            <a:ext cx="6823075" cy="3838575"/>
          </a:xfrm>
          <a:ln/>
        </p:spPr>
      </p:sp>
      <p:sp>
        <p:nvSpPr>
          <p:cNvPr id="45059" name="Notes Placeholder 2"/>
          <p:cNvSpPr>
            <a:spLocks noGrp="1"/>
          </p:cNvSpPr>
          <p:nvPr>
            <p:ph type="body" idx="1"/>
          </p:nvPr>
        </p:nvSpPr>
        <p:spPr>
          <a:noFill/>
          <a:ln/>
        </p:spPr>
        <p:txBody>
          <a:bodyPr/>
          <a:lstStyle/>
          <a:p>
            <a:r>
              <a:rPr lang="en-US" dirty="0" smtClean="0">
                <a:latin typeface="Arial" charset="0"/>
              </a:rPr>
              <a:t>Make decisions among uncertain outcomes, not just scoops.</a:t>
            </a:r>
          </a:p>
          <a:p>
            <a:r>
              <a:rPr lang="en-US" dirty="0" smtClean="0">
                <a:latin typeface="Arial" charset="0"/>
              </a:rPr>
              <a:t>Order</a:t>
            </a:r>
            <a:r>
              <a:rPr lang="en-US" baseline="0" dirty="0" smtClean="0">
                <a:latin typeface="Arial" charset="0"/>
              </a:rPr>
              <a:t> double scoop is dangerous. Might fall!</a:t>
            </a:r>
          </a:p>
          <a:p>
            <a:endParaRPr lang="en-US" dirty="0" smtClean="0">
              <a:latin typeface="Arial" charset="0"/>
            </a:endParaRPr>
          </a:p>
        </p:txBody>
      </p:sp>
      <p:sp>
        <p:nvSpPr>
          <p:cNvPr id="45060" name="Slide Number Placeholder 3"/>
          <p:cNvSpPr>
            <a:spLocks noGrp="1"/>
          </p:cNvSpPr>
          <p:nvPr>
            <p:ph type="sldNum" sz="quarter" idx="5"/>
          </p:nvPr>
        </p:nvSpPr>
        <p:spPr>
          <a:noFill/>
        </p:spPr>
        <p:txBody>
          <a:bodyPr/>
          <a:lstStyle/>
          <a:p>
            <a:fld id="{904F12C2-6B70-47BE-8D0C-A492A0D8319E}" type="slidenum">
              <a:rPr lang="en-US" smtClean="0">
                <a:latin typeface="Arial" charset="0"/>
              </a:rPr>
              <a:pPr/>
              <a:t>35</a:t>
            </a:fld>
            <a:endParaRPr lang="en-US" smtClean="0">
              <a:latin typeface="Arial" charset="0"/>
            </a:endParaRPr>
          </a:p>
        </p:txBody>
      </p:sp>
    </p:spTree>
    <p:extLst>
      <p:ext uri="{BB962C8B-B14F-4D97-AF65-F5344CB8AC3E}">
        <p14:creationId xmlns:p14="http://schemas.microsoft.com/office/powerpoint/2010/main" val="24056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Technical</a:t>
            </a:r>
            <a:r>
              <a:rPr lang="en-US" baseline="0" dirty="0" smtClean="0"/>
              <a:t> terms. A, B number of scoops.</a:t>
            </a:r>
          </a:p>
          <a:p>
            <a:r>
              <a:rPr lang="en-US" baseline="0" dirty="0" err="1" smtClean="0"/>
              <a:t>Expectimax</a:t>
            </a:r>
            <a:r>
              <a:rPr lang="en-US" baseline="0" dirty="0" smtClean="0"/>
              <a:t> is big recursive lottery.</a:t>
            </a:r>
          </a:p>
          <a:p>
            <a:r>
              <a:rPr lang="en-US" baseline="0" dirty="0" smtClean="0"/>
              <a:t>Not actual lottery – real lottery very complicated (we like to play). NO “and the fun of playing”.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36</a:t>
            </a:fld>
            <a:endParaRPr lang="en-US"/>
          </a:p>
        </p:txBody>
      </p:sp>
    </p:spTree>
    <p:extLst>
      <p:ext uri="{BB962C8B-B14F-4D97-AF65-F5344CB8AC3E}">
        <p14:creationId xmlns:p14="http://schemas.microsoft.com/office/powerpoint/2010/main" val="11515740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 does this mean in terms of preferences and lotteries?</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37</a:t>
            </a:fld>
            <a:endParaRPr lang="en-US"/>
          </a:p>
        </p:txBody>
      </p:sp>
    </p:spTree>
    <p:extLst>
      <p:ext uri="{BB962C8B-B14F-4D97-AF65-F5344CB8AC3E}">
        <p14:creationId xmlns:p14="http://schemas.microsoft.com/office/powerpoint/2010/main" val="1631683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138113" y="768350"/>
            <a:ext cx="6823075" cy="3838575"/>
          </a:xfrm>
          <a:ln/>
        </p:spPr>
      </p:sp>
      <p:sp>
        <p:nvSpPr>
          <p:cNvPr id="46083" name="Notes Placeholder 2"/>
          <p:cNvSpPr>
            <a:spLocks noGrp="1"/>
          </p:cNvSpPr>
          <p:nvPr>
            <p:ph type="body" idx="1"/>
          </p:nvPr>
        </p:nvSpPr>
        <p:spPr>
          <a:noFill/>
          <a:ln/>
        </p:spPr>
        <p:txBody>
          <a:bodyPr/>
          <a:lstStyle/>
          <a:p>
            <a:r>
              <a:rPr lang="en-US" dirty="0" smtClean="0">
                <a:latin typeface="Arial" charset="0"/>
              </a:rPr>
              <a:t>Lots of preferences might be okay.</a:t>
            </a:r>
            <a:r>
              <a:rPr lang="en-US" baseline="0" dirty="0" smtClean="0">
                <a:latin typeface="Arial" charset="0"/>
              </a:rPr>
              <a:t> Rational is technical term.</a:t>
            </a:r>
          </a:p>
          <a:p>
            <a:r>
              <a:rPr lang="en-US" dirty="0" smtClean="0">
                <a:latin typeface="Arial" charset="0"/>
              </a:rPr>
              <a:t>Make agent give away all it’s money.</a:t>
            </a:r>
          </a:p>
          <a:p>
            <a:r>
              <a:rPr lang="en-US" dirty="0" smtClean="0">
                <a:latin typeface="Arial" charset="0"/>
              </a:rPr>
              <a:t>Apple banana carrot.</a:t>
            </a:r>
          </a:p>
          <a:p>
            <a:r>
              <a:rPr lang="en-US" dirty="0" err="1" smtClean="0">
                <a:latin typeface="Arial" charset="0"/>
              </a:rPr>
              <a:t>SillyAgent</a:t>
            </a:r>
            <a:r>
              <a:rPr lang="en-US" baseline="0" dirty="0" smtClean="0">
                <a:latin typeface="Arial" charset="0"/>
              </a:rPr>
              <a:t> starts with Carrot. Swaps for Banana, paying 1c to do so. Swaps for Apple, paying 1c to do so. Now has apple and paid 2c. Swaps for Carrot, paying 1c. Ends up paying 3c to end up where it was.</a:t>
            </a:r>
          </a:p>
          <a:p>
            <a:endParaRPr lang="en-US" dirty="0" smtClean="0">
              <a:latin typeface="Arial" charset="0"/>
            </a:endParaRPr>
          </a:p>
        </p:txBody>
      </p:sp>
      <p:sp>
        <p:nvSpPr>
          <p:cNvPr id="46084" name="Slide Number Placeholder 3"/>
          <p:cNvSpPr>
            <a:spLocks noGrp="1"/>
          </p:cNvSpPr>
          <p:nvPr>
            <p:ph type="sldNum" sz="quarter" idx="5"/>
          </p:nvPr>
        </p:nvSpPr>
        <p:spPr>
          <a:noFill/>
        </p:spPr>
        <p:txBody>
          <a:bodyPr/>
          <a:lstStyle/>
          <a:p>
            <a:fld id="{814A7C6D-2FF4-4AE8-921F-BA4CD0961139}" type="slidenum">
              <a:rPr lang="en-US" smtClean="0">
                <a:latin typeface="Arial" charset="0"/>
              </a:rPr>
              <a:pPr/>
              <a:t>38</a:t>
            </a:fld>
            <a:endParaRPr lang="en-US" smtClean="0">
              <a:latin typeface="Arial" charset="0"/>
            </a:endParaRPr>
          </a:p>
        </p:txBody>
      </p:sp>
    </p:spTree>
    <p:extLst>
      <p:ext uri="{BB962C8B-B14F-4D97-AF65-F5344CB8AC3E}">
        <p14:creationId xmlns:p14="http://schemas.microsoft.com/office/powerpoint/2010/main" val="5967708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Like A</a:t>
            </a:r>
            <a:r>
              <a:rPr lang="en-US" baseline="0" dirty="0" smtClean="0"/>
              <a:t> better or like B better or indifferent</a:t>
            </a:r>
          </a:p>
          <a:p>
            <a:r>
              <a:rPr lang="en-US" baseline="0" dirty="0" smtClean="0"/>
              <a:t>Already saw</a:t>
            </a:r>
          </a:p>
          <a:p>
            <a:r>
              <a:rPr lang="en-US" baseline="0" dirty="0" smtClean="0"/>
              <a:t>B between A and C. There has to be a lottery between A and C such that lottery and B are equally preferable. Interpolate</a:t>
            </a:r>
          </a:p>
          <a:p>
            <a:r>
              <a:rPr lang="en-US" baseline="0" dirty="0" smtClean="0"/>
              <a:t>If you’re indifferent between A, B, you are also indifferent to equal lotteries involving A and B.</a:t>
            </a:r>
          </a:p>
          <a:p>
            <a:r>
              <a:rPr lang="en-US" baseline="0" dirty="0" smtClean="0"/>
              <a:t>If A&gt;B and you have a lottery between A and B, you want more A in the mix (e.g. higher </a:t>
            </a:r>
            <a:r>
              <a:rPr lang="en-US" baseline="0" dirty="0" err="1" smtClean="0"/>
              <a:t>prob</a:t>
            </a:r>
            <a:r>
              <a:rPr lang="en-US" baseline="0" dirty="0" smtClean="0"/>
              <a:t> on A than on B).</a:t>
            </a:r>
          </a:p>
          <a:p>
            <a:r>
              <a:rPr lang="en-US" baseline="0" dirty="0" smtClean="0"/>
              <a:t>If you accept, all </a:t>
            </a:r>
            <a:r>
              <a:rPr lang="en-US" baseline="0" dirty="0" err="1" smtClean="0"/>
              <a:t>prefs</a:t>
            </a:r>
            <a:r>
              <a:rPr lang="en-US" baseline="0" dirty="0" smtClean="0"/>
              <a:t> can be described by utility fn.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39</a:t>
            </a:fld>
            <a:endParaRPr lang="en-US"/>
          </a:p>
        </p:txBody>
      </p:sp>
    </p:spTree>
    <p:extLst>
      <p:ext uri="{BB962C8B-B14F-4D97-AF65-F5344CB8AC3E}">
        <p14:creationId xmlns:p14="http://schemas.microsoft.com/office/powerpoint/2010/main" val="2019275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~10:45</a:t>
            </a:r>
          </a:p>
          <a:p>
            <a:r>
              <a:rPr lang="en-US" dirty="0" smtClean="0"/>
              <a:t>If you accept</a:t>
            </a:r>
            <a:r>
              <a:rPr lang="en-US" baseline="0" dirty="0" smtClean="0"/>
              <a:t> axioms</a:t>
            </a:r>
            <a:r>
              <a:rPr lang="is-IS" baseline="0" dirty="0" smtClean="0"/>
              <a:t>…</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Ordinal preferences</a:t>
            </a:r>
            <a:endParaRPr lang="en-US" dirty="0" smtClean="0"/>
          </a:p>
          <a:p>
            <a:r>
              <a:rPr lang="en-US" dirty="0" err="1" smtClean="0"/>
              <a:t>Util</a:t>
            </a:r>
            <a:r>
              <a:rPr lang="en-US" dirty="0" smtClean="0"/>
              <a:t> of lottery</a:t>
            </a:r>
            <a:r>
              <a:rPr lang="en-US" baseline="0" dirty="0" smtClean="0"/>
              <a:t> is expectation of the </a:t>
            </a:r>
            <a:r>
              <a:rPr lang="en-US" baseline="0" dirty="0" err="1" smtClean="0"/>
              <a:t>utils</a:t>
            </a:r>
            <a:r>
              <a:rPr lang="en-US" baseline="0" dirty="0" smtClean="0"/>
              <a:t> of lottery.</a:t>
            </a:r>
          </a:p>
          <a:p>
            <a:r>
              <a:rPr lang="en-US" baseline="0" dirty="0" smtClean="0"/>
              <a:t>Pretty amazing. Can encode ANY preferences that meet axioms as a function that returns just a number.</a:t>
            </a:r>
          </a:p>
          <a:p>
            <a:r>
              <a:rPr lang="en-US" baseline="0" dirty="0" smtClean="0"/>
              <a:t>You can be reduced to a utility function UNLESS you violate axioms. Hard to find it, though.</a:t>
            </a:r>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40</a:t>
            </a:fld>
            <a:endParaRPr lang="en-US"/>
          </a:p>
        </p:txBody>
      </p:sp>
    </p:spTree>
    <p:extLst>
      <p:ext uri="{BB962C8B-B14F-4D97-AF65-F5344CB8AC3E}">
        <p14:creationId xmlns:p14="http://schemas.microsoft.com/office/powerpoint/2010/main" val="1294328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How</a:t>
            </a:r>
            <a:r>
              <a:rPr lang="en-US" baseline="0" dirty="0" smtClean="0"/>
              <a:t> to reason when opponent is perfectly adversarial. I can predict what she’ll do.</a:t>
            </a:r>
          </a:p>
          <a:p>
            <a:r>
              <a:rPr lang="en-US" baseline="0" dirty="0" smtClean="0"/>
              <a:t>5 year old. Roll dice.</a:t>
            </a:r>
          </a:p>
          <a:p>
            <a:r>
              <a:rPr lang="en-US" baseline="0" dirty="0" smtClean="0"/>
              <a:t>New node – chance, rather than min or max.</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a:t>
            </a:fld>
            <a:endParaRPr lang="en-US"/>
          </a:p>
        </p:txBody>
      </p:sp>
    </p:spTree>
    <p:extLst>
      <p:ext uri="{BB962C8B-B14F-4D97-AF65-F5344CB8AC3E}">
        <p14:creationId xmlns:p14="http://schemas.microsoft.com/office/powerpoint/2010/main" val="29028606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There IS</a:t>
            </a:r>
            <a:r>
              <a:rPr lang="en-US" baseline="0" dirty="0" smtClean="0"/>
              <a:t> a utility function for humans if you believe axioms!</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41</a:t>
            </a:fld>
            <a:endParaRPr lang="en-US"/>
          </a:p>
        </p:txBody>
      </p:sp>
    </p:spTree>
    <p:extLst>
      <p:ext uri="{BB962C8B-B14F-4D97-AF65-F5344CB8AC3E}">
        <p14:creationId xmlns:p14="http://schemas.microsoft.com/office/powerpoint/2010/main" val="533776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Difficult,</a:t>
            </a:r>
            <a:r>
              <a:rPr lang="en-US" baseline="0" dirty="0" smtClean="0"/>
              <a:t> serious consequences.</a:t>
            </a:r>
          </a:p>
          <a:p>
            <a:r>
              <a:rPr lang="en-US" baseline="0" dirty="0" smtClean="0"/>
              <a:t>Morbid.</a:t>
            </a:r>
          </a:p>
          <a:p>
            <a:r>
              <a:rPr lang="en-US" baseline="0" dirty="0" smtClean="0"/>
              <a:t>Want transparent.</a:t>
            </a:r>
          </a:p>
          <a:p>
            <a:r>
              <a:rPr lang="en-US" baseline="0" dirty="0" smtClean="0"/>
              <a:t>Just ordering enough for minimax. Need more for </a:t>
            </a:r>
            <a:r>
              <a:rPr lang="en-US" baseline="0" dirty="0" err="1" smtClean="0"/>
              <a:t>expectimax</a:t>
            </a:r>
            <a:r>
              <a:rPr lang="en-US" baseline="0" dirty="0" smtClean="0"/>
              <a:t>. How do we do it?</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42</a:t>
            </a:fld>
            <a:endParaRPr lang="en-US"/>
          </a:p>
        </p:txBody>
      </p:sp>
    </p:spTree>
    <p:extLst>
      <p:ext uri="{BB962C8B-B14F-4D97-AF65-F5344CB8AC3E}">
        <p14:creationId xmlns:p14="http://schemas.microsoft.com/office/powerpoint/2010/main" val="107658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Hard!</a:t>
            </a:r>
          </a:p>
          <a:p>
            <a:r>
              <a:rPr lang="en-US" dirty="0" smtClean="0"/>
              <a:t>Take human and ask questions about various things,</a:t>
            </a:r>
            <a:r>
              <a:rPr lang="en-US" baseline="0" dirty="0" smtClean="0"/>
              <a:t> describe preferences.</a:t>
            </a:r>
          </a:p>
          <a:p>
            <a:r>
              <a:rPr lang="en-US" baseline="0" dirty="0" smtClean="0"/>
              <a:t>Slide p until human is indifferent.</a:t>
            </a:r>
          </a:p>
          <a:p>
            <a:r>
              <a:rPr lang="en-US" baseline="0" dirty="0" smtClean="0"/>
              <a:t>How much do you want to not pay $30.</a:t>
            </a:r>
          </a:p>
          <a:p>
            <a:r>
              <a:rPr lang="en-US" baseline="0" dirty="0" smtClean="0"/>
              <a:t>It’s a </a:t>
            </a:r>
            <a:r>
              <a:rPr lang="en-US" baseline="0" dirty="0" err="1" smtClean="0"/>
              <a:t>micromort</a:t>
            </a:r>
            <a:r>
              <a:rPr lang="en-US" baseline="0" dirty="0" smtClean="0"/>
              <a:t>.</a:t>
            </a:r>
          </a:p>
          <a:p>
            <a:r>
              <a:rPr lang="en-US" baseline="0" dirty="0" smtClean="0"/>
              <a:t>If it were higher, </a:t>
            </a:r>
            <a:r>
              <a:rPr lang="en-US" baseline="0" dirty="0" err="1" smtClean="0"/>
              <a:t>prob</a:t>
            </a:r>
            <a:r>
              <a:rPr lang="en-US" baseline="0" dirty="0" smtClean="0"/>
              <a:t> changes. Not just prizes, but probs.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43</a:t>
            </a:fld>
            <a:endParaRPr lang="en-US"/>
          </a:p>
        </p:txBody>
      </p:sp>
    </p:spTree>
    <p:extLst>
      <p:ext uri="{BB962C8B-B14F-4D97-AF65-F5344CB8AC3E}">
        <p14:creationId xmlns:p14="http://schemas.microsoft.com/office/powerpoint/2010/main" val="13837803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38113" y="768350"/>
            <a:ext cx="6823075" cy="3838575"/>
          </a:xfrm>
          <a:ln/>
        </p:spPr>
      </p:sp>
      <p:sp>
        <p:nvSpPr>
          <p:cNvPr id="47107" name="Notes Placeholder 2"/>
          <p:cNvSpPr>
            <a:spLocks noGrp="1"/>
          </p:cNvSpPr>
          <p:nvPr>
            <p:ph type="body" idx="1"/>
          </p:nvPr>
        </p:nvSpPr>
        <p:spPr>
          <a:noFill/>
          <a:ln/>
        </p:spPr>
        <p:txBody>
          <a:bodyPr/>
          <a:lstStyle/>
          <a:p>
            <a:r>
              <a:rPr lang="en-US" dirty="0" smtClean="0">
                <a:latin typeface="Arial" charset="0"/>
              </a:rPr>
              <a:t>Money</a:t>
            </a:r>
            <a:r>
              <a:rPr lang="en-US" baseline="0" dirty="0" smtClean="0">
                <a:latin typeface="Arial" charset="0"/>
              </a:rPr>
              <a:t> does NOT behave as utility function.</a:t>
            </a:r>
          </a:p>
          <a:p>
            <a:r>
              <a:rPr lang="en-US" baseline="0" dirty="0" smtClean="0">
                <a:latin typeface="Arial" charset="0"/>
              </a:rPr>
              <a:t>EMV is not utility. Just dollars.</a:t>
            </a:r>
          </a:p>
          <a:p>
            <a:r>
              <a:rPr lang="en-US" baseline="0" dirty="0" smtClean="0">
                <a:latin typeface="Arial" charset="0"/>
              </a:rPr>
              <a:t>Rather have sure thing with small return than chance a lottery with higher expected return.</a:t>
            </a:r>
          </a:p>
          <a:p>
            <a:r>
              <a:rPr lang="en-US" baseline="0" dirty="0" smtClean="0">
                <a:latin typeface="Arial" charset="0"/>
              </a:rPr>
              <a:t>When in debt, reverses.</a:t>
            </a:r>
          </a:p>
          <a:p>
            <a:endParaRPr lang="en-US" baseline="0" dirty="0" smtClean="0">
              <a:latin typeface="Arial" charset="0"/>
            </a:endParaRPr>
          </a:p>
          <a:p>
            <a:endParaRPr lang="en-US" baseline="0" dirty="0" smtClean="0">
              <a:latin typeface="Arial" charset="0"/>
            </a:endParaRPr>
          </a:p>
        </p:txBody>
      </p:sp>
      <p:sp>
        <p:nvSpPr>
          <p:cNvPr id="47108" name="Slide Number Placeholder 3"/>
          <p:cNvSpPr>
            <a:spLocks noGrp="1"/>
          </p:cNvSpPr>
          <p:nvPr>
            <p:ph type="sldNum" sz="quarter" idx="5"/>
          </p:nvPr>
        </p:nvSpPr>
        <p:spPr>
          <a:noFill/>
        </p:spPr>
        <p:txBody>
          <a:bodyPr/>
          <a:lstStyle/>
          <a:p>
            <a:fld id="{39A40384-0448-47C6-BDE1-0574BBB738D1}" type="slidenum">
              <a:rPr lang="en-US" smtClean="0">
                <a:latin typeface="Arial" charset="0"/>
              </a:rPr>
              <a:pPr/>
              <a:t>44</a:t>
            </a:fld>
            <a:endParaRPr lang="en-US" smtClean="0">
              <a:latin typeface="Arial" charset="0"/>
            </a:endParaRPr>
          </a:p>
        </p:txBody>
      </p:sp>
    </p:spTree>
    <p:extLst>
      <p:ext uri="{BB962C8B-B14F-4D97-AF65-F5344CB8AC3E}">
        <p14:creationId xmlns:p14="http://schemas.microsoft.com/office/powerpoint/2010/main" val="4939687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What’s the shape of this graph? Hint:</a:t>
            </a:r>
            <a:r>
              <a:rPr lang="en-US" baseline="0" dirty="0" smtClean="0"/>
              <a:t> if it were a straight line, money would be a </a:t>
            </a:r>
            <a:r>
              <a:rPr lang="en-US" baseline="0" dirty="0" err="1" smtClean="0"/>
              <a:t>util</a:t>
            </a:r>
            <a:r>
              <a:rPr lang="en-US" baseline="0" dirty="0" smtClean="0"/>
              <a:t> </a:t>
            </a:r>
            <a:r>
              <a:rPr lang="en-US" baseline="0" dirty="0" err="1" smtClean="0"/>
              <a:t>fn</a:t>
            </a:r>
            <a:r>
              <a:rPr lang="en-US" baseline="0" dirty="0" smtClean="0"/>
              <a:t>, and I just said it wasn’t.</a:t>
            </a:r>
          </a:p>
          <a:p>
            <a:r>
              <a:rPr lang="en-US" baseline="0" dirty="0" smtClean="0"/>
              <a:t>But more money is good and less money is bad.</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45</a:t>
            </a:fld>
            <a:endParaRPr lang="en-US"/>
          </a:p>
        </p:txBody>
      </p:sp>
    </p:spTree>
    <p:extLst>
      <p:ext uri="{BB962C8B-B14F-4D97-AF65-F5344CB8AC3E}">
        <p14:creationId xmlns:p14="http://schemas.microsoft.com/office/powerpoint/2010/main" val="6228867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baseline="0" dirty="0" smtClean="0">
                <a:latin typeface="Arial" charset="0"/>
              </a:rPr>
              <a:t>Real data.</a:t>
            </a:r>
          </a:p>
          <a:p>
            <a:r>
              <a:rPr lang="en-US" baseline="0" dirty="0" smtClean="0">
                <a:latin typeface="Arial" charset="0"/>
              </a:rPr>
              <a:t>Asymmetric Diminishing returns. If you have a lot, a bit more isn’t a big deal. After first billion, second billion isn’t too good.</a:t>
            </a:r>
          </a:p>
          <a:p>
            <a:r>
              <a:rPr lang="en-US" baseline="0" dirty="0" smtClean="0">
                <a:latin typeface="Arial" charset="0"/>
              </a:rPr>
              <a:t>Things can only get so bad, so levels offs.</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46</a:t>
            </a:fld>
            <a:endParaRPr lang="en-US"/>
          </a:p>
        </p:txBody>
      </p:sp>
    </p:spTree>
    <p:extLst>
      <p:ext uri="{BB962C8B-B14F-4D97-AF65-F5344CB8AC3E}">
        <p14:creationId xmlns:p14="http://schemas.microsoft.com/office/powerpoint/2010/main" val="411702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50%</a:t>
            </a:r>
            <a:r>
              <a:rPr lang="en-US" baseline="0" dirty="0" smtClean="0"/>
              <a:t> chance of computer getting stolen.</a:t>
            </a:r>
          </a:p>
          <a:p>
            <a:r>
              <a:rPr lang="en-US" baseline="0" dirty="0" smtClean="0"/>
              <a:t>How much would you pay to avoid this choice?</a:t>
            </a:r>
          </a:p>
          <a:p>
            <a:r>
              <a:rPr lang="en-US" baseline="0" dirty="0" smtClean="0"/>
              <a:t>Who would trade for $10? Nobody. $900? Everybody! $400? Lower than expected, but not a lot lower.</a:t>
            </a:r>
          </a:p>
          <a:p>
            <a:r>
              <a:rPr lang="en-US" baseline="0" dirty="0" smtClean="0"/>
              <a:t>Is it a scam? Nope. If you’re honest about preferences.</a:t>
            </a:r>
          </a:p>
          <a:p>
            <a:r>
              <a:rPr lang="en-US" baseline="0" dirty="0" smtClean="0"/>
              <a:t>$100 is nothing to them, plus they have </a:t>
            </a:r>
            <a:r>
              <a:rPr lang="en-US" baseline="0" dirty="0" err="1" smtClean="0"/>
              <a:t>lotsa</a:t>
            </a:r>
            <a:r>
              <a:rPr lang="en-US" baseline="0" dirty="0" smtClean="0"/>
              <a:t> of lotteries.</a:t>
            </a:r>
          </a:p>
          <a:p>
            <a:endParaRPr lang="en-US" baseline="0" dirty="0" smtClean="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47</a:t>
            </a:fld>
            <a:endParaRPr lang="en-US"/>
          </a:p>
        </p:txBody>
      </p:sp>
    </p:spTree>
    <p:extLst>
      <p:ext uri="{BB962C8B-B14F-4D97-AF65-F5344CB8AC3E}">
        <p14:creationId xmlns:p14="http://schemas.microsoft.com/office/powerpoint/2010/main" val="9133730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Actual experiments.</a:t>
            </a:r>
          </a:p>
          <a:p>
            <a:r>
              <a:rPr lang="en-US" dirty="0" smtClean="0"/>
              <a:t>I don</a:t>
            </a:r>
            <a:r>
              <a:rPr lang="uk-UA" dirty="0" smtClean="0"/>
              <a:t>’</a:t>
            </a:r>
            <a:r>
              <a:rPr lang="en-US" dirty="0" smtClean="0"/>
              <a:t>t</a:t>
            </a:r>
            <a:r>
              <a:rPr lang="en-US" baseline="0" dirty="0" smtClean="0"/>
              <a:t> know utility, but </a:t>
            </a:r>
            <a:r>
              <a:rPr lang="en-US" baseline="0" dirty="0" err="1" smtClean="0"/>
              <a:t>util</a:t>
            </a:r>
            <a:r>
              <a:rPr lang="en-US" baseline="0" dirty="0" smtClean="0"/>
              <a:t> of 0 is 0.</a:t>
            </a:r>
          </a:p>
          <a:p>
            <a:r>
              <a:rPr lang="en-US" baseline="0" dirty="0" smtClean="0"/>
              <a:t>Computational rationality? Did I do something wrong? Are you rational?</a:t>
            </a:r>
          </a:p>
          <a:p>
            <a:r>
              <a:rPr lang="en-US" baseline="0" dirty="0" smtClean="0"/>
              <a:t>In A, you get the feeling of stupidity.</a:t>
            </a:r>
          </a:p>
          <a:p>
            <a:r>
              <a:rPr lang="en-US" baseline="0" dirty="0" smtClean="0"/>
              <a:t>Model is </a:t>
            </a:r>
            <a:r>
              <a:rPr lang="en-US" baseline="0" dirty="0" err="1" smtClean="0"/>
              <a:t>oversimpified</a:t>
            </a:r>
            <a:r>
              <a:rPr lang="en-US" baseline="0" dirty="0" smtClean="0"/>
              <a:t>. More than money.</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48</a:t>
            </a:fld>
            <a:endParaRPr lang="en-US"/>
          </a:p>
        </p:txBody>
      </p:sp>
    </p:spTree>
    <p:extLst>
      <p:ext uri="{BB962C8B-B14F-4D97-AF65-F5344CB8AC3E}">
        <p14:creationId xmlns:p14="http://schemas.microsoft.com/office/powerpoint/2010/main" val="5177708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49</a:t>
            </a:fld>
            <a:endParaRPr lang="en-US"/>
          </a:p>
        </p:txBody>
      </p:sp>
    </p:spTree>
    <p:extLst>
      <p:ext uri="{BB962C8B-B14F-4D97-AF65-F5344CB8AC3E}">
        <p14:creationId xmlns:p14="http://schemas.microsoft.com/office/powerpoint/2010/main" val="289370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35E13D75-3764-4B96-AB14-8A910A94CEF9}" type="slidenum">
              <a:rPr lang="en-US" smtClean="0">
                <a:latin typeface="Arial" charset="0"/>
              </a:rPr>
              <a:pPr/>
              <a:t>5</a:t>
            </a:fld>
            <a:endParaRPr lang="en-US" smtClean="0">
              <a:latin typeface="Arial" charset="0"/>
            </a:endParaRPr>
          </a:p>
        </p:txBody>
      </p:sp>
      <p:sp>
        <p:nvSpPr>
          <p:cNvPr id="38915" name="Rectangle 2"/>
          <p:cNvSpPr>
            <a:spLocks noGrp="1" noRot="1" noChangeAspect="1" noChangeArrowheads="1" noTextEdit="1"/>
          </p:cNvSpPr>
          <p:nvPr>
            <p:ph type="sldImg"/>
          </p:nvPr>
        </p:nvSpPr>
        <p:spPr>
          <a:xfrm>
            <a:off x="138113" y="768350"/>
            <a:ext cx="6823075" cy="3838575"/>
          </a:xfrm>
          <a:ln/>
        </p:spPr>
      </p:sp>
      <p:sp>
        <p:nvSpPr>
          <p:cNvPr id="38916" name="Rectangle 3"/>
          <p:cNvSpPr>
            <a:spLocks noGrp="1" noChangeArrowheads="1"/>
          </p:cNvSpPr>
          <p:nvPr>
            <p:ph type="body" idx="1"/>
          </p:nvPr>
        </p:nvSpPr>
        <p:spPr>
          <a:xfrm>
            <a:off x="946150" y="4862513"/>
            <a:ext cx="5207000" cy="4603750"/>
          </a:xfrm>
          <a:noFill/>
          <a:ln/>
        </p:spPr>
        <p:txBody>
          <a:bodyPr/>
          <a:lstStyle/>
          <a:p>
            <a:r>
              <a:rPr lang="en-US" dirty="0" smtClean="0">
                <a:latin typeface="Arial" charset="0"/>
              </a:rPr>
              <a:t>How</a:t>
            </a:r>
            <a:r>
              <a:rPr lang="en-US" baseline="0" dirty="0" smtClean="0">
                <a:latin typeface="Arial" charset="0"/>
              </a:rPr>
              <a:t> much bigger? Depends on how likely 8 is vs. 100.</a:t>
            </a:r>
          </a:p>
          <a:p>
            <a:r>
              <a:rPr lang="en-US" baseline="0" dirty="0" smtClean="0">
                <a:latin typeface="Arial" charset="0"/>
              </a:rPr>
              <a:t>Assume equal.</a:t>
            </a:r>
          </a:p>
          <a:p>
            <a:r>
              <a:rPr lang="en-US" dirty="0" smtClean="0">
                <a:latin typeface="Arial" charset="0"/>
              </a:rPr>
              <a:t>Chance nodes still out of player 1’s control, but expected rather than best</a:t>
            </a:r>
            <a:r>
              <a:rPr lang="en-US" baseline="0" dirty="0" smtClean="0">
                <a:latin typeface="Arial" charset="0"/>
              </a:rPr>
              <a:t> play for opponent.</a:t>
            </a:r>
          </a:p>
          <a:p>
            <a:endParaRPr lang="en-US" baseline="0" dirty="0" smtClean="0">
              <a:latin typeface="Arial" charset="0"/>
            </a:endParaRPr>
          </a:p>
          <a:p>
            <a:endParaRPr lang="en-US" dirty="0" smtClean="0">
              <a:latin typeface="Arial" charset="0"/>
            </a:endParaRPr>
          </a:p>
        </p:txBody>
      </p:sp>
    </p:spTree>
    <p:extLst>
      <p:ext uri="{BB962C8B-B14F-4D97-AF65-F5344CB8AC3E}">
        <p14:creationId xmlns:p14="http://schemas.microsoft.com/office/powerpoint/2010/main" val="210322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Two</a:t>
            </a:r>
            <a:r>
              <a:rPr lang="en-US" baseline="0" dirty="0" smtClean="0"/>
              <a:t> strategies: dive bomb, or hope ghosts make a mistake. (Video 23s in)</a:t>
            </a:r>
          </a:p>
          <a:p>
            <a:r>
              <a:rPr lang="en-US" baseline="0" dirty="0" smtClean="0"/>
              <a:t>If ghosts are min/max, no chance. Die fast.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6</a:t>
            </a:fld>
            <a:endParaRPr lang="en-US"/>
          </a:p>
        </p:txBody>
      </p:sp>
    </p:spTree>
    <p:extLst>
      <p:ext uri="{BB962C8B-B14F-4D97-AF65-F5344CB8AC3E}">
        <p14:creationId xmlns:p14="http://schemas.microsoft.com/office/powerpoint/2010/main" val="1576317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Now</a:t>
            </a:r>
            <a:r>
              <a:rPr lang="en-US" baseline="0" dirty="0" smtClean="0"/>
              <a:t> ghosts are random. If blue happens to go up, you’re </a:t>
            </a:r>
            <a:r>
              <a:rPr lang="en-US" baseline="0" dirty="0" err="1" smtClean="0"/>
              <a:t>gonna</a:t>
            </a:r>
            <a:r>
              <a:rPr lang="en-US" baseline="0" dirty="0" smtClean="0"/>
              <a:t> loose. But only one point worse than dive bombing.</a:t>
            </a:r>
          </a:p>
          <a:p>
            <a:r>
              <a:rPr lang="en-US" baseline="0" dirty="0" smtClean="0"/>
              <a:t>If blue goes down, </a:t>
            </a:r>
            <a:r>
              <a:rPr lang="en-US" baseline="0" dirty="0" err="1" smtClean="0"/>
              <a:t>lotsa</a:t>
            </a:r>
            <a:r>
              <a:rPr lang="en-US" baseline="0" dirty="0" smtClean="0"/>
              <a:t> juicy dots to eat.</a:t>
            </a:r>
          </a:p>
          <a:p>
            <a:r>
              <a:rPr lang="en-US" baseline="0" dirty="0" smtClean="0"/>
              <a:t>First try, random against us. Rational, but no guarantee! Try again. Hope!</a:t>
            </a:r>
          </a:p>
          <a:p>
            <a:r>
              <a:rPr lang="en-US" dirty="0" smtClean="0"/>
              <a:t>(Video 36s in)</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7</a:t>
            </a:fld>
            <a:endParaRPr lang="en-US"/>
          </a:p>
        </p:txBody>
      </p:sp>
    </p:spTree>
    <p:extLst>
      <p:ext uri="{BB962C8B-B14F-4D97-AF65-F5344CB8AC3E}">
        <p14:creationId xmlns:p14="http://schemas.microsoft.com/office/powerpoint/2010/main" val="82624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38113" y="768350"/>
            <a:ext cx="6823075" cy="3838575"/>
          </a:xfrm>
          <a:ln/>
        </p:spPr>
      </p:sp>
      <p:sp>
        <p:nvSpPr>
          <p:cNvPr id="60419" name="Notes Placeholder 2"/>
          <p:cNvSpPr>
            <a:spLocks noGrp="1"/>
          </p:cNvSpPr>
          <p:nvPr>
            <p:ph type="body" idx="1"/>
          </p:nvPr>
        </p:nvSpPr>
        <p:spPr>
          <a:noFill/>
          <a:ln/>
        </p:spPr>
        <p:txBody>
          <a:bodyPr/>
          <a:lstStyle/>
          <a:p>
            <a:r>
              <a:rPr lang="en-US" dirty="0" smtClean="0">
                <a:latin typeface="Arial" charset="0"/>
              </a:rPr>
              <a:t>Value is </a:t>
            </a:r>
            <a:r>
              <a:rPr lang="en-US" dirty="0" err="1" smtClean="0">
                <a:latin typeface="Arial" charset="0"/>
              </a:rPr>
              <a:t>expectimax</a:t>
            </a:r>
            <a:r>
              <a:rPr lang="en-US" dirty="0" smtClean="0">
                <a:latin typeface="Arial" charset="0"/>
              </a:rPr>
              <a:t>, not minimax.</a:t>
            </a:r>
          </a:p>
          <a:p>
            <a:r>
              <a:rPr lang="en-US" dirty="0" smtClean="0">
                <a:latin typeface="Arial" charset="0"/>
              </a:rPr>
              <a:t>Very</a:t>
            </a:r>
            <a:r>
              <a:rPr lang="en-US" baseline="0" dirty="0" smtClean="0">
                <a:latin typeface="Arial" charset="0"/>
              </a:rPr>
              <a:t> similar to code before, but dispatch has EXP.</a:t>
            </a:r>
          </a:p>
          <a:p>
            <a:r>
              <a:rPr lang="en-US" baseline="0" dirty="0" smtClean="0">
                <a:latin typeface="Arial" charset="0"/>
              </a:rPr>
              <a:t>You could still include MIN, as we’ll see later.</a:t>
            </a:r>
          </a:p>
          <a:p>
            <a:r>
              <a:rPr lang="en-US" dirty="0" smtClean="0">
                <a:latin typeface="Arial" charset="0"/>
              </a:rPr>
              <a:t>Zoom in on </a:t>
            </a:r>
            <a:r>
              <a:rPr lang="en-US" dirty="0" err="1" smtClean="0">
                <a:latin typeface="Arial" charset="0"/>
              </a:rPr>
              <a:t>exp</a:t>
            </a:r>
            <a:r>
              <a:rPr lang="en-US" dirty="0" smtClean="0">
                <a:latin typeface="Arial" charset="0"/>
              </a:rPr>
              <a:t>-value..</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8</a:t>
            </a:fld>
            <a:endParaRPr lang="en-US" smtClean="0">
              <a:latin typeface="Arial" charset="0"/>
            </a:endParaRPr>
          </a:p>
        </p:txBody>
      </p:sp>
    </p:spTree>
    <p:extLst>
      <p:ext uri="{BB962C8B-B14F-4D97-AF65-F5344CB8AC3E}">
        <p14:creationId xmlns:p14="http://schemas.microsoft.com/office/powerpoint/2010/main" val="138981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As anybody in a big family</a:t>
            </a:r>
            <a:r>
              <a:rPr lang="en-US" baseline="0" dirty="0" smtClean="0"/>
              <a:t> knows, not all children are equal.</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9</a:t>
            </a:fld>
            <a:endParaRPr lang="en-US"/>
          </a:p>
        </p:txBody>
      </p:sp>
    </p:spTree>
    <p:extLst>
      <p:ext uri="{BB962C8B-B14F-4D97-AF65-F5344CB8AC3E}">
        <p14:creationId xmlns:p14="http://schemas.microsoft.com/office/powerpoint/2010/main" val="872762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0.xml"/><Relationship Id="rId5" Type="http://schemas.openxmlformats.org/officeDocument/2006/relationships/image" Target="../media/image23.png"/><Relationship Id="rId1" Type="http://schemas.microsoft.com/office/2007/relationships/media" Target="../media/media3.mp4"/><Relationship Id="rId2" Type="http://schemas.openxmlformats.org/officeDocument/2006/relationships/video" Target="../media/media3.mp4"/></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1.xml"/><Relationship Id="rId5" Type="http://schemas.openxmlformats.org/officeDocument/2006/relationships/image" Target="../media/image24.png"/><Relationship Id="rId1" Type="http://schemas.microsoft.com/office/2007/relationships/media" Target="../media/media4.mp4"/><Relationship Id="rId2" Type="http://schemas.openxmlformats.org/officeDocument/2006/relationships/video" Target="../media/media4.mp4"/></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2.xml"/><Relationship Id="rId5" Type="http://schemas.openxmlformats.org/officeDocument/2006/relationships/image" Target="../media/image25.png"/><Relationship Id="rId1" Type="http://schemas.microsoft.com/office/2007/relationships/media" Target="../media/media5.mp4"/><Relationship Id="rId2" Type="http://schemas.openxmlformats.org/officeDocument/2006/relationships/video" Target="../media/media5.mp4"/></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3.xml"/><Relationship Id="rId5" Type="http://schemas.openxmlformats.org/officeDocument/2006/relationships/image" Target="../media/image26.png"/><Relationship Id="rId1" Type="http://schemas.microsoft.com/office/2007/relationships/media" Target="../media/media6.mp4"/><Relationship Id="rId2" Type="http://schemas.openxmlformats.org/officeDocument/2006/relationships/video" Target="../media/media6.mp4"/></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35.xml"/><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 Type="http://schemas.openxmlformats.org/officeDocument/2006/relationships/tags" Target="../tags/tag2.xml"/><Relationship Id="rId2" Type="http://schemas.openxmlformats.org/officeDocument/2006/relationships/tags" Target="../tags/tag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49.png"/><Relationship Id="rId5" Type="http://schemas.openxmlformats.org/officeDocument/2006/relationships/oleObject" Target="../embeddings/oleObject1.bin"/><Relationship Id="rId6" Type="http://schemas.openxmlformats.org/officeDocument/2006/relationships/image" Target="../media/image48.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wmf"/><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1.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2.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6.png"/><Relationship Id="rId1" Type="http://schemas.microsoft.com/office/2007/relationships/media" Target="../media/media1.mp4"/><Relationship Id="rId2" Type="http://schemas.openxmlformats.org/officeDocument/2006/relationships/video" Target="../media/media1.mp4"/></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7.png"/><Relationship Id="rId1" Type="http://schemas.microsoft.com/office/2007/relationships/media" Target="../media/media2.mp4"/><Relationship Id="rId2" Type="http://schemas.openxmlformats.org/officeDocument/2006/relationships/video" Target="../media/media2.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smtClean="0"/>
              <a:t>Announcements</a:t>
            </a:r>
          </a:p>
        </p:txBody>
      </p:sp>
      <p:sp>
        <p:nvSpPr>
          <p:cNvPr id="6147" name="Rectangle 3"/>
          <p:cNvSpPr>
            <a:spLocks noGrp="1" noChangeArrowheads="1"/>
          </p:cNvSpPr>
          <p:nvPr>
            <p:ph idx="1"/>
          </p:nvPr>
        </p:nvSpPr>
        <p:spPr>
          <a:xfrm>
            <a:off x="1143000" y="1066800"/>
            <a:ext cx="10668000" cy="5562600"/>
          </a:xfrm>
        </p:spPr>
        <p:txBody>
          <a:bodyPr/>
          <a:lstStyle/>
          <a:p>
            <a:pPr lvl="6"/>
            <a:endParaRPr lang="en-US" sz="500" dirty="0" smtClean="0">
              <a:latin typeface="Calibri"/>
              <a:cs typeface="Calibri"/>
            </a:endParaRPr>
          </a:p>
          <a:p>
            <a:r>
              <a:rPr lang="en-US" sz="2400" dirty="0" smtClean="0">
                <a:latin typeface="Calibri"/>
                <a:cs typeface="Calibri"/>
              </a:rPr>
              <a:t>Project </a:t>
            </a:r>
            <a:r>
              <a:rPr lang="en-US" sz="2400" dirty="0">
                <a:latin typeface="Calibri"/>
                <a:cs typeface="Calibri"/>
              </a:rPr>
              <a:t>1: Search</a:t>
            </a:r>
          </a:p>
          <a:p>
            <a:pPr lvl="1"/>
            <a:r>
              <a:rPr lang="en-US" sz="2000" dirty="0" smtClean="0">
                <a:solidFill>
                  <a:srgbClr val="FF0000"/>
                </a:solidFill>
                <a:latin typeface="Calibri"/>
                <a:cs typeface="Calibri"/>
              </a:rPr>
              <a:t>Due Fri 9/16 at 5:00pm</a:t>
            </a:r>
            <a:r>
              <a:rPr lang="en-US" sz="2000" dirty="0">
                <a:solidFill>
                  <a:srgbClr val="FF0000"/>
                </a:solidFill>
                <a:latin typeface="Calibri"/>
                <a:cs typeface="Calibri"/>
              </a:rPr>
              <a:t>.</a:t>
            </a:r>
          </a:p>
          <a:p>
            <a:pPr lvl="1"/>
            <a:r>
              <a:rPr lang="en-US" sz="2000" dirty="0" smtClean="0">
                <a:latin typeface="Calibri"/>
                <a:cs typeface="Calibri"/>
              </a:rPr>
              <a:t>Solo or in group of two. See Piazza for instructions.</a:t>
            </a:r>
          </a:p>
          <a:p>
            <a:pPr lvl="1"/>
            <a:endParaRPr lang="en-US" sz="2000" dirty="0">
              <a:latin typeface="Calibri"/>
              <a:cs typeface="Calibri"/>
            </a:endParaRPr>
          </a:p>
          <a:p>
            <a:r>
              <a:rPr lang="en-US" sz="2400" dirty="0" smtClean="0">
                <a:latin typeface="Calibri"/>
                <a:cs typeface="Calibri"/>
              </a:rPr>
              <a:t>(Optional) Project 1 Mini-Contest</a:t>
            </a:r>
          </a:p>
          <a:p>
            <a:pPr lvl="1"/>
            <a:r>
              <a:rPr lang="en-US" sz="2000" dirty="0" smtClean="0">
                <a:solidFill>
                  <a:srgbClr val="FF0000"/>
                </a:solidFill>
                <a:latin typeface="Calibri"/>
                <a:cs typeface="Calibri"/>
              </a:rPr>
              <a:t>Due Sun 9/18 at 11:59pm.</a:t>
            </a:r>
            <a:endParaRPr lang="en-US" sz="2000" dirty="0">
              <a:solidFill>
                <a:srgbClr val="FF0000"/>
              </a:solidFill>
              <a:latin typeface="Calibri"/>
              <a:cs typeface="Calibri"/>
            </a:endParaRPr>
          </a:p>
          <a:p>
            <a:pPr lvl="4"/>
            <a:endParaRPr lang="en-US" sz="500" dirty="0" smtClean="0">
              <a:latin typeface="Calibri"/>
              <a:cs typeface="Calibri"/>
            </a:endParaRPr>
          </a:p>
          <a:p>
            <a:pPr lvl="4"/>
            <a:endParaRPr lang="en-US" sz="500" dirty="0">
              <a:latin typeface="Calibri"/>
              <a:cs typeface="Calibri"/>
            </a:endParaRPr>
          </a:p>
          <a:p>
            <a:pPr lvl="4"/>
            <a:endParaRPr lang="en-US" sz="500" dirty="0" smtClean="0">
              <a:latin typeface="Calibri"/>
              <a:cs typeface="Calibri"/>
            </a:endParaRPr>
          </a:p>
          <a:p>
            <a:pPr lvl="4"/>
            <a:endParaRPr lang="en-US" sz="500" dirty="0" smtClean="0">
              <a:latin typeface="Calibri"/>
              <a:cs typeface="Calibri"/>
            </a:endParaRPr>
          </a:p>
          <a:p>
            <a:pPr eaLnBrk="1" hangingPunct="1"/>
            <a:r>
              <a:rPr lang="en-US" sz="2400" dirty="0" smtClean="0">
                <a:latin typeface="Calibri"/>
                <a:cs typeface="Calibri"/>
              </a:rPr>
              <a:t>Homework 3: Game Trees</a:t>
            </a:r>
          </a:p>
          <a:p>
            <a:pPr lvl="1"/>
            <a:r>
              <a:rPr lang="en-US" sz="2000" dirty="0" smtClean="0">
                <a:solidFill>
                  <a:srgbClr val="FF0000"/>
                </a:solidFill>
                <a:latin typeface="Calibri"/>
                <a:cs typeface="Calibri"/>
              </a:rPr>
              <a:t>Due Mon 9/19 at 11:59pm.</a:t>
            </a:r>
          </a:p>
          <a:p>
            <a:endParaRPr lang="en-US" sz="2400" dirty="0" smtClean="0">
              <a:solidFill>
                <a:srgbClr val="FF0000"/>
              </a:solidFill>
              <a:latin typeface="Calibri"/>
              <a:cs typeface="Calibri"/>
            </a:endParaRPr>
          </a:p>
          <a:p>
            <a:r>
              <a:rPr lang="en-US" sz="2400" dirty="0" smtClean="0">
                <a:latin typeface="Calibri"/>
                <a:cs typeface="Calibri"/>
              </a:rPr>
              <a:t>Midterm 1: Thursday October 6, 7-9pm</a:t>
            </a:r>
          </a:p>
          <a:p>
            <a:pPr lvl="1"/>
            <a:r>
              <a:rPr lang="en-US" sz="2000" dirty="0" smtClean="0">
                <a:solidFill>
                  <a:srgbClr val="FF0000"/>
                </a:solidFill>
                <a:latin typeface="Calibri"/>
                <a:cs typeface="Calibri"/>
              </a:rPr>
              <a:t>See Piazza if you need to reschedule.</a:t>
            </a:r>
          </a:p>
          <a:p>
            <a:pPr lvl="4"/>
            <a:endParaRPr lang="en-US" sz="500" dirty="0">
              <a:latin typeface="Calibri"/>
              <a:cs typeface="Calibri"/>
            </a:endParaRPr>
          </a:p>
        </p:txBody>
      </p:sp>
    </p:spTree>
    <p:extLst>
      <p:ext uri="{BB962C8B-B14F-4D97-AF65-F5344CB8AC3E}">
        <p14:creationId xmlns:p14="http://schemas.microsoft.com/office/powerpoint/2010/main" val="774381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t>Expectimax Example</a:t>
            </a:r>
          </a:p>
        </p:txBody>
      </p:sp>
      <p:grpSp>
        <p:nvGrpSpPr>
          <p:cNvPr id="51" name="Group 50"/>
          <p:cNvGrpSpPr/>
          <p:nvPr/>
        </p:nvGrpSpPr>
        <p:grpSpPr>
          <a:xfrm>
            <a:off x="1752600" y="1539240"/>
            <a:ext cx="8636000" cy="3947160"/>
            <a:chOff x="1219200" y="1992630"/>
            <a:chExt cx="6477000" cy="2960370"/>
          </a:xfrm>
        </p:grpSpPr>
        <p:sp>
          <p:nvSpPr>
            <p:cNvPr id="6149" name="AutoShape 4"/>
            <p:cNvSpPr>
              <a:spLocks noChangeArrowheads="1"/>
            </p:cNvSpPr>
            <p:nvPr/>
          </p:nvSpPr>
          <p:spPr bwMode="auto">
            <a:xfrm>
              <a:off x="4133850" y="1992630"/>
              <a:ext cx="652463" cy="521970"/>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a:p>
          </p:txBody>
        </p:sp>
        <p:grpSp>
          <p:nvGrpSpPr>
            <p:cNvPr id="6150" name="Group 60"/>
            <p:cNvGrpSpPr>
              <a:grpSpLocks/>
            </p:cNvGrpSpPr>
            <p:nvPr/>
          </p:nvGrpSpPr>
          <p:grpSpPr bwMode="auto">
            <a:xfrm>
              <a:off x="1981200" y="3765550"/>
              <a:ext cx="381000" cy="1187450"/>
              <a:chOff x="1981200" y="3765550"/>
              <a:chExt cx="381000" cy="1187450"/>
            </a:xfrm>
          </p:grpSpPr>
          <p:cxnSp>
            <p:nvCxnSpPr>
              <p:cNvPr id="6190" name="AutoShape 13"/>
              <p:cNvCxnSpPr>
                <a:cxnSpLocks noChangeShapeType="1"/>
                <a:stCxn id="6182"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6191" name="Rectangle 7"/>
              <p:cNvSpPr>
                <a:spLocks noChangeArrowheads="1"/>
              </p:cNvSpPr>
              <p:nvPr/>
            </p:nvSpPr>
            <p:spPr bwMode="auto">
              <a:xfrm>
                <a:off x="198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12</a:t>
                </a:r>
              </a:p>
            </p:txBody>
          </p:sp>
        </p:grpSp>
        <p:grpSp>
          <p:nvGrpSpPr>
            <p:cNvPr id="6151" name="Group 61"/>
            <p:cNvGrpSpPr>
              <a:grpSpLocks/>
            </p:cNvGrpSpPr>
            <p:nvPr/>
          </p:nvGrpSpPr>
          <p:grpSpPr bwMode="auto">
            <a:xfrm>
              <a:off x="2173288" y="3765550"/>
              <a:ext cx="950912" cy="1187450"/>
              <a:chOff x="2173288" y="3765550"/>
              <a:chExt cx="950912" cy="1187450"/>
            </a:xfrm>
          </p:grpSpPr>
          <p:cxnSp>
            <p:nvCxnSpPr>
              <p:cNvPr id="6188" name="AutoShape 17"/>
              <p:cNvCxnSpPr>
                <a:cxnSpLocks noChangeShapeType="1"/>
                <a:stCxn id="6182"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6189" name="Rectangle 7"/>
              <p:cNvSpPr>
                <a:spLocks noChangeArrowheads="1"/>
              </p:cNvSpPr>
              <p:nvPr/>
            </p:nvSpPr>
            <p:spPr bwMode="auto">
              <a:xfrm>
                <a:off x="274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9</a:t>
                </a:r>
              </a:p>
            </p:txBody>
          </p:sp>
        </p:grpSp>
        <p:grpSp>
          <p:nvGrpSpPr>
            <p:cNvPr id="6152" name="Group 64"/>
            <p:cNvGrpSpPr>
              <a:grpSpLocks/>
            </p:cNvGrpSpPr>
            <p:nvPr/>
          </p:nvGrpSpPr>
          <p:grpSpPr bwMode="auto">
            <a:xfrm>
              <a:off x="6553200" y="3765550"/>
              <a:ext cx="381000" cy="1187450"/>
              <a:chOff x="6553200" y="3765550"/>
              <a:chExt cx="381000" cy="1187450"/>
            </a:xfrm>
          </p:grpSpPr>
          <p:cxnSp>
            <p:nvCxnSpPr>
              <p:cNvPr id="6186" name="AutoShape 33"/>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6187" name="Rectangle 7"/>
              <p:cNvSpPr>
                <a:spLocks noChangeArrowheads="1"/>
              </p:cNvSpPr>
              <p:nvPr/>
            </p:nvSpPr>
            <p:spPr bwMode="auto">
              <a:xfrm>
                <a:off x="655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6</a:t>
                </a:r>
              </a:p>
            </p:txBody>
          </p:sp>
        </p:grpSp>
        <p:grpSp>
          <p:nvGrpSpPr>
            <p:cNvPr id="6153" name="Group 65"/>
            <p:cNvGrpSpPr>
              <a:grpSpLocks/>
            </p:cNvGrpSpPr>
            <p:nvPr/>
          </p:nvGrpSpPr>
          <p:grpSpPr bwMode="auto">
            <a:xfrm>
              <a:off x="6745288" y="3765550"/>
              <a:ext cx="950912" cy="1187450"/>
              <a:chOff x="6745288" y="3765550"/>
              <a:chExt cx="950912" cy="1187450"/>
            </a:xfrm>
          </p:grpSpPr>
          <p:cxnSp>
            <p:nvCxnSpPr>
              <p:cNvPr id="6184" name="AutoShape 37"/>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6185" name="Rectangle 7"/>
              <p:cNvSpPr>
                <a:spLocks noChangeArrowheads="1"/>
              </p:cNvSpPr>
              <p:nvPr/>
            </p:nvSpPr>
            <p:spPr bwMode="auto">
              <a:xfrm>
                <a:off x="731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0</a:t>
                </a:r>
              </a:p>
            </p:txBody>
          </p:sp>
        </p:grpSp>
        <p:grpSp>
          <p:nvGrpSpPr>
            <p:cNvPr id="6154" name="Group 51"/>
            <p:cNvGrpSpPr>
              <a:grpSpLocks/>
            </p:cNvGrpSpPr>
            <p:nvPr/>
          </p:nvGrpSpPr>
          <p:grpSpPr bwMode="auto">
            <a:xfrm>
              <a:off x="1984375" y="2514600"/>
              <a:ext cx="2475707" cy="1250950"/>
              <a:chOff x="1984375" y="2514601"/>
              <a:chExt cx="2475709" cy="1250949"/>
            </a:xfrm>
          </p:grpSpPr>
          <p:sp>
            <p:nvSpPr>
              <p:cNvPr id="618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6183" name="AutoShape 7"/>
              <p:cNvCxnSpPr>
                <a:cxnSpLocks noChangeShapeType="1"/>
                <a:stCxn id="6149" idx="3"/>
                <a:endCxn id="6167" idx="0"/>
              </p:cNvCxnSpPr>
              <p:nvPr/>
            </p:nvCxnSpPr>
            <p:spPr bwMode="auto">
              <a:xfrm flipH="1">
                <a:off x="2171700" y="2514601"/>
                <a:ext cx="2288384" cy="762000"/>
              </a:xfrm>
              <a:prstGeom prst="straightConnector1">
                <a:avLst/>
              </a:prstGeom>
              <a:noFill/>
              <a:ln w="19050">
                <a:solidFill>
                  <a:schemeClr val="tx1"/>
                </a:solidFill>
                <a:round/>
                <a:headEnd/>
                <a:tailEnd type="triangle" w="lg" len="lg"/>
              </a:ln>
            </p:spPr>
          </p:cxnSp>
        </p:grpSp>
        <p:cxnSp>
          <p:nvCxnSpPr>
            <p:cNvPr id="6155" name="AutoShape 9"/>
            <p:cNvCxnSpPr>
              <a:cxnSpLocks noChangeShapeType="1"/>
              <a:stCxn id="6182"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6156" name="Rectangle 7"/>
            <p:cNvSpPr>
              <a:spLocks noChangeArrowheads="1"/>
            </p:cNvSpPr>
            <p:nvPr/>
          </p:nvSpPr>
          <p:spPr bwMode="auto">
            <a:xfrm>
              <a:off x="1219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dirty="0"/>
                <a:t>3</a:t>
              </a:r>
            </a:p>
          </p:txBody>
        </p:sp>
        <p:cxnSp>
          <p:nvCxnSpPr>
            <p:cNvPr id="6157" name="AutoShape 21"/>
            <p:cNvCxnSpPr>
              <a:cxnSpLocks noChangeShapeType="1"/>
            </p:cNvCxnSpPr>
            <p:nvPr/>
          </p:nvCxnSpPr>
          <p:spPr bwMode="auto">
            <a:xfrm rot="5400000">
              <a:off x="4304507" y="2666206"/>
              <a:ext cx="304800" cy="1587"/>
            </a:xfrm>
            <a:prstGeom prst="straightConnector1">
              <a:avLst/>
            </a:prstGeom>
            <a:noFill/>
            <a:ln w="19050">
              <a:solidFill>
                <a:schemeClr val="tx1"/>
              </a:solidFill>
              <a:round/>
              <a:headEnd/>
              <a:tailEnd/>
            </a:ln>
          </p:spPr>
        </p:cxnSp>
        <p:cxnSp>
          <p:nvCxnSpPr>
            <p:cNvPr id="6158" name="AutoShape 21"/>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6159" name="Group 59"/>
            <p:cNvGrpSpPr>
              <a:grpSpLocks/>
            </p:cNvGrpSpPr>
            <p:nvPr/>
          </p:nvGrpSpPr>
          <p:grpSpPr bwMode="auto">
            <a:xfrm>
              <a:off x="4270375" y="2514600"/>
              <a:ext cx="381000" cy="1235075"/>
              <a:chOff x="4270375" y="2514601"/>
              <a:chExt cx="381000" cy="1235074"/>
            </a:xfrm>
          </p:grpSpPr>
          <p:sp>
            <p:nvSpPr>
              <p:cNvPr id="618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6181" name="AutoShape 21"/>
              <p:cNvCxnSpPr>
                <a:cxnSpLocks noChangeShapeType="1"/>
                <a:stCxn id="6149" idx="3"/>
                <a:endCxn id="6165" idx="0"/>
              </p:cNvCxnSpPr>
              <p:nvPr/>
            </p:nvCxnSpPr>
            <p:spPr bwMode="auto">
              <a:xfrm flipH="1">
                <a:off x="4457700" y="2514601"/>
                <a:ext cx="2382" cy="761999"/>
              </a:xfrm>
              <a:prstGeom prst="straightConnector1">
                <a:avLst/>
              </a:prstGeom>
              <a:noFill/>
              <a:ln w="19050">
                <a:solidFill>
                  <a:schemeClr val="tx1"/>
                </a:solidFill>
                <a:round/>
                <a:headEnd/>
                <a:tailEnd type="triangle" w="lg" len="lg"/>
              </a:ln>
            </p:spPr>
          </p:cxnSp>
        </p:grpSp>
        <p:grpSp>
          <p:nvGrpSpPr>
            <p:cNvPr id="6160" name="Group 58"/>
            <p:cNvGrpSpPr>
              <a:grpSpLocks/>
            </p:cNvGrpSpPr>
            <p:nvPr/>
          </p:nvGrpSpPr>
          <p:grpSpPr bwMode="auto">
            <a:xfrm>
              <a:off x="3505200" y="3762375"/>
              <a:ext cx="954088" cy="1190625"/>
              <a:chOff x="3505200" y="3762375"/>
              <a:chExt cx="954088" cy="1190625"/>
            </a:xfrm>
          </p:grpSpPr>
          <p:cxnSp>
            <p:nvCxnSpPr>
              <p:cNvPr id="6177" name="AutoShape 23"/>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6178" name="Rectangle 7"/>
              <p:cNvSpPr>
                <a:spLocks noChangeArrowheads="1"/>
              </p:cNvSpPr>
              <p:nvPr/>
            </p:nvSpPr>
            <p:spPr bwMode="auto">
              <a:xfrm>
                <a:off x="350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2</a:t>
                </a:r>
              </a:p>
            </p:txBody>
          </p:sp>
          <p:cxnSp>
            <p:nvCxnSpPr>
              <p:cNvPr id="6179" name="AutoShape 21"/>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6161" name="Group 61"/>
            <p:cNvGrpSpPr>
              <a:grpSpLocks/>
            </p:cNvGrpSpPr>
            <p:nvPr/>
          </p:nvGrpSpPr>
          <p:grpSpPr bwMode="auto">
            <a:xfrm>
              <a:off x="4460082" y="2514600"/>
              <a:ext cx="2477296" cy="1250950"/>
              <a:chOff x="4460079" y="2514600"/>
              <a:chExt cx="2477296" cy="1250950"/>
            </a:xfrm>
          </p:grpSpPr>
          <p:sp>
            <p:nvSpPr>
              <p:cNvPr id="6175"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6176" name="AutoShape 27"/>
              <p:cNvCxnSpPr>
                <a:cxnSpLocks noChangeShapeType="1"/>
                <a:stCxn id="6149" idx="3"/>
                <a:endCxn id="6166" idx="0"/>
              </p:cNvCxnSpPr>
              <p:nvPr/>
            </p:nvCxnSpPr>
            <p:spPr bwMode="auto">
              <a:xfrm>
                <a:off x="4460079" y="2514600"/>
                <a:ext cx="2283618" cy="762000"/>
              </a:xfrm>
              <a:prstGeom prst="straightConnector1">
                <a:avLst/>
              </a:prstGeom>
              <a:noFill/>
              <a:ln w="19050">
                <a:solidFill>
                  <a:schemeClr val="tx1"/>
                </a:solidFill>
                <a:round/>
                <a:headEnd/>
                <a:tailEnd type="triangle" w="lg" len="lg"/>
              </a:ln>
            </p:spPr>
          </p:cxnSp>
        </p:grpSp>
        <p:grpSp>
          <p:nvGrpSpPr>
            <p:cNvPr id="6162" name="Group 60"/>
            <p:cNvGrpSpPr>
              <a:grpSpLocks/>
            </p:cNvGrpSpPr>
            <p:nvPr/>
          </p:nvGrpSpPr>
          <p:grpSpPr bwMode="auto">
            <a:xfrm>
              <a:off x="5791200" y="3762375"/>
              <a:ext cx="954088" cy="1190625"/>
              <a:chOff x="5791200" y="3762375"/>
              <a:chExt cx="954088" cy="1190625"/>
            </a:xfrm>
          </p:grpSpPr>
          <p:cxnSp>
            <p:nvCxnSpPr>
              <p:cNvPr id="6172" name="AutoShape 29"/>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6173" name="Rectangle 7"/>
              <p:cNvSpPr>
                <a:spLocks noChangeArrowheads="1"/>
              </p:cNvSpPr>
              <p:nvPr/>
            </p:nvSpPr>
            <p:spPr bwMode="auto">
              <a:xfrm>
                <a:off x="579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15</a:t>
                </a:r>
              </a:p>
            </p:txBody>
          </p:sp>
          <p:cxnSp>
            <p:nvCxnSpPr>
              <p:cNvPr id="6174" name="AutoShape 21"/>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6163" name="Group 64"/>
            <p:cNvGrpSpPr>
              <a:grpSpLocks/>
            </p:cNvGrpSpPr>
            <p:nvPr/>
          </p:nvGrpSpPr>
          <p:grpSpPr bwMode="auto">
            <a:xfrm>
              <a:off x="4267200" y="3765550"/>
              <a:ext cx="381000" cy="1187450"/>
              <a:chOff x="6553200" y="3765550"/>
              <a:chExt cx="381000" cy="1187450"/>
            </a:xfrm>
          </p:grpSpPr>
          <p:cxnSp>
            <p:nvCxnSpPr>
              <p:cNvPr id="6170" name="AutoShape 33"/>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6171" name="Rectangle 7"/>
              <p:cNvSpPr>
                <a:spLocks noChangeArrowheads="1"/>
              </p:cNvSpPr>
              <p:nvPr/>
            </p:nvSpPr>
            <p:spPr bwMode="auto">
              <a:xfrm>
                <a:off x="655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4</a:t>
                </a:r>
              </a:p>
            </p:txBody>
          </p:sp>
        </p:grpSp>
        <p:grpSp>
          <p:nvGrpSpPr>
            <p:cNvPr id="6164" name="Group 65"/>
            <p:cNvGrpSpPr>
              <a:grpSpLocks/>
            </p:cNvGrpSpPr>
            <p:nvPr/>
          </p:nvGrpSpPr>
          <p:grpSpPr bwMode="auto">
            <a:xfrm>
              <a:off x="4459288" y="3765550"/>
              <a:ext cx="950912" cy="1187450"/>
              <a:chOff x="6745288" y="3765550"/>
              <a:chExt cx="950912" cy="1187450"/>
            </a:xfrm>
          </p:grpSpPr>
          <p:cxnSp>
            <p:nvCxnSpPr>
              <p:cNvPr id="6168" name="AutoShape 37"/>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6169" name="Rectangle 7"/>
              <p:cNvSpPr>
                <a:spLocks noChangeArrowheads="1"/>
              </p:cNvSpPr>
              <p:nvPr/>
            </p:nvSpPr>
            <p:spPr bwMode="auto">
              <a:xfrm>
                <a:off x="731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6</a:t>
                </a:r>
              </a:p>
            </p:txBody>
          </p:sp>
        </p:grpSp>
        <p:sp>
          <p:nvSpPr>
            <p:cNvPr id="6165" name="Oval 11"/>
            <p:cNvSpPr>
              <a:spLocks noChangeArrowheads="1"/>
            </p:cNvSpPr>
            <p:nvPr/>
          </p:nvSpPr>
          <p:spPr bwMode="auto">
            <a:xfrm>
              <a:off x="4191000" y="3276600"/>
              <a:ext cx="533400" cy="533400"/>
            </a:xfrm>
            <a:prstGeom prst="ellipse">
              <a:avLst/>
            </a:prstGeom>
            <a:solidFill>
              <a:srgbClr val="B5EDC2"/>
            </a:solidFill>
            <a:ln w="19050">
              <a:solidFill>
                <a:schemeClr val="tx1"/>
              </a:solidFill>
              <a:round/>
              <a:headEnd/>
              <a:tailEnd/>
            </a:ln>
          </p:spPr>
          <p:txBody>
            <a:bodyPr wrap="none" anchor="ctr"/>
            <a:lstStyle/>
            <a:p>
              <a:endParaRPr lang="en-US"/>
            </a:p>
          </p:txBody>
        </p:sp>
        <p:sp>
          <p:nvSpPr>
            <p:cNvPr id="6166" name="Oval 11"/>
            <p:cNvSpPr>
              <a:spLocks noChangeArrowheads="1"/>
            </p:cNvSpPr>
            <p:nvPr/>
          </p:nvSpPr>
          <p:spPr bwMode="auto">
            <a:xfrm>
              <a:off x="6477000" y="3276600"/>
              <a:ext cx="533400" cy="533400"/>
            </a:xfrm>
            <a:prstGeom prst="ellipse">
              <a:avLst/>
            </a:prstGeom>
            <a:solidFill>
              <a:srgbClr val="B5EDC2"/>
            </a:solidFill>
            <a:ln w="19050">
              <a:solidFill>
                <a:schemeClr val="tx1"/>
              </a:solidFill>
              <a:round/>
              <a:headEnd/>
              <a:tailEnd/>
            </a:ln>
          </p:spPr>
          <p:txBody>
            <a:bodyPr wrap="none" anchor="ctr"/>
            <a:lstStyle/>
            <a:p>
              <a:endParaRPr lang="en-US"/>
            </a:p>
          </p:txBody>
        </p:sp>
        <p:sp>
          <p:nvSpPr>
            <p:cNvPr id="6167" name="Oval 11"/>
            <p:cNvSpPr>
              <a:spLocks noChangeArrowheads="1"/>
            </p:cNvSpPr>
            <p:nvPr/>
          </p:nvSpPr>
          <p:spPr bwMode="auto">
            <a:xfrm>
              <a:off x="1905000" y="3276600"/>
              <a:ext cx="533400" cy="533400"/>
            </a:xfrm>
            <a:prstGeom prst="ellipse">
              <a:avLst/>
            </a:prstGeom>
            <a:solidFill>
              <a:srgbClr val="B5EDC2"/>
            </a:solidFill>
            <a:ln w="19050">
              <a:solidFill>
                <a:schemeClr val="tx1"/>
              </a:solidFill>
              <a:round/>
              <a:headEnd/>
              <a:tailEnd/>
            </a:ln>
          </p:spPr>
          <p:txBody>
            <a:bodyPr wrap="none" anchor="ctr"/>
            <a:lstStyle/>
            <a:p>
              <a:pPr algn="ctr"/>
              <a:endParaRPr lang="en-US" dirty="0"/>
            </a:p>
          </p:txBody>
        </p:sp>
      </p:grpSp>
      <p:sp>
        <p:nvSpPr>
          <p:cNvPr id="3" name="TextBox 2"/>
          <p:cNvSpPr txBox="1"/>
          <p:nvPr/>
        </p:nvSpPr>
        <p:spPr>
          <a:xfrm>
            <a:off x="8864600" y="3417452"/>
            <a:ext cx="508000" cy="369332"/>
          </a:xfrm>
          <a:prstGeom prst="rect">
            <a:avLst/>
          </a:prstGeom>
          <a:noFill/>
        </p:spPr>
        <p:txBody>
          <a:bodyPr wrap="square" rtlCol="0">
            <a:spAutoFit/>
          </a:bodyPr>
          <a:lstStyle/>
          <a:p>
            <a:pPr algn="ctr"/>
            <a:r>
              <a:rPr lang="en-US" dirty="0" smtClean="0"/>
              <a:t>7</a:t>
            </a:r>
            <a:endParaRPr lang="en-US" dirty="0"/>
          </a:p>
        </p:txBody>
      </p:sp>
      <p:sp>
        <p:nvSpPr>
          <p:cNvPr id="52" name="TextBox 51"/>
          <p:cNvSpPr txBox="1"/>
          <p:nvPr/>
        </p:nvSpPr>
        <p:spPr>
          <a:xfrm>
            <a:off x="2766485" y="3416363"/>
            <a:ext cx="508000" cy="369332"/>
          </a:xfrm>
          <a:prstGeom prst="rect">
            <a:avLst/>
          </a:prstGeom>
          <a:noFill/>
        </p:spPr>
        <p:txBody>
          <a:bodyPr wrap="square" rtlCol="0">
            <a:spAutoFit/>
          </a:bodyPr>
          <a:lstStyle/>
          <a:p>
            <a:pPr algn="ctr"/>
            <a:r>
              <a:rPr lang="en-US" dirty="0" smtClean="0"/>
              <a:t>8</a:t>
            </a:r>
            <a:endParaRPr lang="en-US" dirty="0"/>
          </a:p>
        </p:txBody>
      </p:sp>
      <p:sp>
        <p:nvSpPr>
          <p:cNvPr id="53" name="TextBox 52"/>
          <p:cNvSpPr txBox="1"/>
          <p:nvPr/>
        </p:nvSpPr>
        <p:spPr>
          <a:xfrm>
            <a:off x="5814485" y="3419058"/>
            <a:ext cx="508000" cy="369332"/>
          </a:xfrm>
          <a:prstGeom prst="rect">
            <a:avLst/>
          </a:prstGeom>
          <a:noFill/>
        </p:spPr>
        <p:txBody>
          <a:bodyPr wrap="square" rtlCol="0">
            <a:spAutoFit/>
          </a:bodyPr>
          <a:lstStyle/>
          <a:p>
            <a:pPr algn="ctr"/>
            <a:r>
              <a:rPr lang="en-US" dirty="0" smtClean="0"/>
              <a:t>4</a:t>
            </a:r>
            <a:endParaRPr lang="en-US" dirty="0"/>
          </a:p>
        </p:txBody>
      </p:sp>
      <p:sp>
        <p:nvSpPr>
          <p:cNvPr id="54" name="TextBox 53"/>
          <p:cNvSpPr txBox="1"/>
          <p:nvPr/>
        </p:nvSpPr>
        <p:spPr>
          <a:xfrm>
            <a:off x="5814485" y="1763783"/>
            <a:ext cx="508000" cy="369332"/>
          </a:xfrm>
          <a:prstGeom prst="rect">
            <a:avLst/>
          </a:prstGeom>
          <a:noFill/>
        </p:spPr>
        <p:txBody>
          <a:bodyPr wrap="square" rtlCol="0">
            <a:spAutoFit/>
          </a:bodyPr>
          <a:lstStyle/>
          <a:p>
            <a:pPr algn="ctr"/>
            <a:r>
              <a:rPr lang="en-US" dirty="0" smtClean="0"/>
              <a:t>8</a:t>
            </a:r>
            <a:endParaRPr lang="en-US" dirty="0"/>
          </a:p>
        </p:txBody>
      </p:sp>
      <p:cxnSp>
        <p:nvCxnSpPr>
          <p:cNvPr id="5" name="Straight Arrow Connector 4"/>
          <p:cNvCxnSpPr>
            <a:stCxn id="6149" idx="3"/>
            <a:endCxn id="6167" idx="0"/>
          </p:cNvCxnSpPr>
          <p:nvPr/>
        </p:nvCxnSpPr>
        <p:spPr>
          <a:xfrm flipH="1">
            <a:off x="3022600" y="2235200"/>
            <a:ext cx="3051176" cy="101600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2" grpId="0"/>
      <p:bldP spid="53" grpId="0"/>
      <p:bldP spid="5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96802" y="2018618"/>
            <a:ext cx="4275137" cy="2768375"/>
          </a:xfrm>
          <a:prstGeom prst="rect">
            <a:avLst/>
          </a:prstGeom>
          <a:noFill/>
          <a:extLst>
            <a:ext uri="{909E8E84-426E-40dd-AFC4-6F175D3DCCD1}">
              <a14:hiddenFill xmlns:a14="http://schemas.microsoft.com/office/drawing/2010/main" xmlns="">
                <a:solidFill>
                  <a:srgbClr val="FFFFFF"/>
                </a:solidFill>
              </a14:hiddenFill>
            </a:ext>
          </a:extLst>
        </p:spPr>
      </p:pic>
      <p:sp>
        <p:nvSpPr>
          <p:cNvPr id="8194" name="Rectangle 2"/>
          <p:cNvSpPr>
            <a:spLocks noGrp="1" noChangeArrowheads="1"/>
          </p:cNvSpPr>
          <p:nvPr>
            <p:ph type="title"/>
          </p:nvPr>
        </p:nvSpPr>
        <p:spPr/>
        <p:txBody>
          <a:bodyPr/>
          <a:lstStyle/>
          <a:p>
            <a:r>
              <a:rPr lang="en-US" smtClean="0"/>
              <a:t>Expectimax Pruning?</a:t>
            </a:r>
          </a:p>
        </p:txBody>
      </p:sp>
      <p:sp>
        <p:nvSpPr>
          <p:cNvPr id="77" name="AutoShape 4"/>
          <p:cNvSpPr>
            <a:spLocks noChangeArrowheads="1"/>
          </p:cNvSpPr>
          <p:nvPr/>
        </p:nvSpPr>
        <p:spPr bwMode="auto">
          <a:xfrm>
            <a:off x="5638800" y="1539240"/>
            <a:ext cx="869951" cy="695960"/>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a:p>
        </p:txBody>
      </p:sp>
      <p:grpSp>
        <p:nvGrpSpPr>
          <p:cNvPr id="78" name="Group 60"/>
          <p:cNvGrpSpPr>
            <a:grpSpLocks/>
          </p:cNvGrpSpPr>
          <p:nvPr/>
        </p:nvGrpSpPr>
        <p:grpSpPr bwMode="auto">
          <a:xfrm>
            <a:off x="2768600" y="3903133"/>
            <a:ext cx="508000" cy="1583267"/>
            <a:chOff x="1981200" y="3765550"/>
            <a:chExt cx="381000" cy="1187450"/>
          </a:xfrm>
        </p:grpSpPr>
        <p:cxnSp>
          <p:nvCxnSpPr>
            <p:cNvPr id="118" name="AutoShape 13"/>
            <p:cNvCxnSpPr>
              <a:cxnSpLocks noChangeShapeType="1"/>
              <a:stCxn id="110"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119" name="Rectangle 7"/>
            <p:cNvSpPr>
              <a:spLocks noChangeArrowheads="1"/>
            </p:cNvSpPr>
            <p:nvPr/>
          </p:nvSpPr>
          <p:spPr bwMode="auto">
            <a:xfrm>
              <a:off x="198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12</a:t>
              </a:r>
            </a:p>
          </p:txBody>
        </p:sp>
      </p:grpSp>
      <p:grpSp>
        <p:nvGrpSpPr>
          <p:cNvPr id="79" name="Group 61"/>
          <p:cNvGrpSpPr>
            <a:grpSpLocks/>
          </p:cNvGrpSpPr>
          <p:nvPr/>
        </p:nvGrpSpPr>
        <p:grpSpPr bwMode="auto">
          <a:xfrm>
            <a:off x="3024717" y="3903133"/>
            <a:ext cx="1267883" cy="1583267"/>
            <a:chOff x="2173288" y="3765550"/>
            <a:chExt cx="950912" cy="1187450"/>
          </a:xfrm>
        </p:grpSpPr>
        <p:cxnSp>
          <p:nvCxnSpPr>
            <p:cNvPr id="116" name="AutoShape 17"/>
            <p:cNvCxnSpPr>
              <a:cxnSpLocks noChangeShapeType="1"/>
              <a:stCxn id="110"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117" name="Rectangle 7"/>
            <p:cNvSpPr>
              <a:spLocks noChangeArrowheads="1"/>
            </p:cNvSpPr>
            <p:nvPr/>
          </p:nvSpPr>
          <p:spPr bwMode="auto">
            <a:xfrm>
              <a:off x="274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dirty="0"/>
                <a:t>9</a:t>
              </a:r>
            </a:p>
          </p:txBody>
        </p:sp>
      </p:grpSp>
      <p:grpSp>
        <p:nvGrpSpPr>
          <p:cNvPr id="82" name="Group 51"/>
          <p:cNvGrpSpPr>
            <a:grpSpLocks/>
          </p:cNvGrpSpPr>
          <p:nvPr/>
        </p:nvGrpSpPr>
        <p:grpSpPr bwMode="auto">
          <a:xfrm>
            <a:off x="2772833" y="2235200"/>
            <a:ext cx="3300942" cy="1667933"/>
            <a:chOff x="1984375" y="2514601"/>
            <a:chExt cx="2475709" cy="1250949"/>
          </a:xfrm>
        </p:grpSpPr>
        <p:sp>
          <p:nvSpPr>
            <p:cNvPr id="11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111" name="AutoShape 7"/>
            <p:cNvCxnSpPr>
              <a:cxnSpLocks noChangeShapeType="1"/>
              <a:stCxn id="77" idx="3"/>
              <a:endCxn id="95" idx="0"/>
            </p:cNvCxnSpPr>
            <p:nvPr/>
          </p:nvCxnSpPr>
          <p:spPr bwMode="auto">
            <a:xfrm flipH="1">
              <a:off x="2171700" y="2514601"/>
              <a:ext cx="2288384" cy="838199"/>
            </a:xfrm>
            <a:prstGeom prst="straightConnector1">
              <a:avLst/>
            </a:prstGeom>
            <a:noFill/>
            <a:ln w="19050">
              <a:solidFill>
                <a:schemeClr val="tx1"/>
              </a:solidFill>
              <a:round/>
              <a:headEnd/>
              <a:tailEnd type="triangle" w="lg" len="lg"/>
            </a:ln>
          </p:spPr>
        </p:cxnSp>
      </p:grpSp>
      <p:cxnSp>
        <p:nvCxnSpPr>
          <p:cNvPr id="83" name="AutoShape 9"/>
          <p:cNvCxnSpPr>
            <a:cxnSpLocks noChangeShapeType="1"/>
            <a:stCxn id="110" idx="0"/>
          </p:cNvCxnSpPr>
          <p:nvPr/>
        </p:nvCxnSpPr>
        <p:spPr bwMode="auto">
          <a:xfrm flipH="1">
            <a:off x="2010833" y="3903133"/>
            <a:ext cx="1013884" cy="1096433"/>
          </a:xfrm>
          <a:prstGeom prst="straightConnector1">
            <a:avLst/>
          </a:prstGeom>
          <a:noFill/>
          <a:ln w="19050">
            <a:solidFill>
              <a:schemeClr val="tx1"/>
            </a:solidFill>
            <a:round/>
            <a:headEnd/>
            <a:tailEnd type="triangle" w="lg" len="lg"/>
          </a:ln>
        </p:spPr>
      </p:cxnSp>
      <p:sp>
        <p:nvSpPr>
          <p:cNvPr id="84" name="Rectangle 7"/>
          <p:cNvSpPr>
            <a:spLocks noChangeArrowheads="1"/>
          </p:cNvSpPr>
          <p:nvPr/>
        </p:nvSpPr>
        <p:spPr bwMode="auto">
          <a:xfrm>
            <a:off x="1752600" y="5080000"/>
            <a:ext cx="508000" cy="406400"/>
          </a:xfrm>
          <a:prstGeom prst="rect">
            <a:avLst/>
          </a:prstGeom>
          <a:solidFill>
            <a:srgbClr val="E8D1FF"/>
          </a:solidFill>
          <a:ln w="19050">
            <a:solidFill>
              <a:schemeClr val="tx1"/>
            </a:solidFill>
            <a:miter lim="800000"/>
            <a:headEnd/>
            <a:tailEnd/>
          </a:ln>
        </p:spPr>
        <p:txBody>
          <a:bodyPr wrap="none" anchor="ctr"/>
          <a:lstStyle/>
          <a:p>
            <a:pPr algn="ctr"/>
            <a:r>
              <a:rPr lang="en-US" dirty="0"/>
              <a:t>3</a:t>
            </a:r>
          </a:p>
        </p:txBody>
      </p:sp>
      <p:cxnSp>
        <p:nvCxnSpPr>
          <p:cNvPr id="85" name="AutoShape 21"/>
          <p:cNvCxnSpPr>
            <a:cxnSpLocks noChangeShapeType="1"/>
          </p:cNvCxnSpPr>
          <p:nvPr/>
        </p:nvCxnSpPr>
        <p:spPr bwMode="auto">
          <a:xfrm rot="5400000">
            <a:off x="5866342" y="2437341"/>
            <a:ext cx="406400" cy="2116"/>
          </a:xfrm>
          <a:prstGeom prst="straightConnector1">
            <a:avLst/>
          </a:prstGeom>
          <a:noFill/>
          <a:ln w="19050">
            <a:solidFill>
              <a:schemeClr val="tx1"/>
            </a:solidFill>
            <a:round/>
            <a:headEnd/>
            <a:tailEnd/>
          </a:ln>
        </p:spPr>
      </p:cxnSp>
      <p:cxnSp>
        <p:nvCxnSpPr>
          <p:cNvPr id="86" name="AutoShape 21"/>
          <p:cNvCxnSpPr>
            <a:cxnSpLocks noChangeShapeType="1"/>
          </p:cNvCxnSpPr>
          <p:nvPr/>
        </p:nvCxnSpPr>
        <p:spPr bwMode="auto">
          <a:xfrm rot="5400000">
            <a:off x="2820459" y="4101041"/>
            <a:ext cx="406400" cy="2117"/>
          </a:xfrm>
          <a:prstGeom prst="straightConnector1">
            <a:avLst/>
          </a:prstGeom>
          <a:noFill/>
          <a:ln w="19050">
            <a:solidFill>
              <a:schemeClr val="tx1"/>
            </a:solidFill>
            <a:round/>
            <a:headEnd/>
            <a:tailEnd/>
          </a:ln>
        </p:spPr>
      </p:cxnSp>
      <p:grpSp>
        <p:nvGrpSpPr>
          <p:cNvPr id="87" name="Group 59"/>
          <p:cNvGrpSpPr>
            <a:grpSpLocks/>
          </p:cNvGrpSpPr>
          <p:nvPr/>
        </p:nvGrpSpPr>
        <p:grpSpPr bwMode="auto">
          <a:xfrm>
            <a:off x="5820833" y="2235200"/>
            <a:ext cx="508000" cy="1646767"/>
            <a:chOff x="4270375" y="2514601"/>
            <a:chExt cx="381000" cy="1235074"/>
          </a:xfrm>
        </p:grpSpPr>
        <p:sp>
          <p:nvSpPr>
            <p:cNvPr id="10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109" name="AutoShape 21"/>
            <p:cNvCxnSpPr>
              <a:cxnSpLocks noChangeShapeType="1"/>
              <a:stCxn id="77" idx="3"/>
              <a:endCxn id="93" idx="0"/>
            </p:cNvCxnSpPr>
            <p:nvPr/>
          </p:nvCxnSpPr>
          <p:spPr bwMode="auto">
            <a:xfrm flipH="1">
              <a:off x="4457700" y="2514601"/>
              <a:ext cx="2382" cy="761999"/>
            </a:xfrm>
            <a:prstGeom prst="straightConnector1">
              <a:avLst/>
            </a:prstGeom>
            <a:noFill/>
            <a:ln w="19050">
              <a:solidFill>
                <a:schemeClr val="tx1"/>
              </a:solidFill>
              <a:round/>
              <a:headEnd/>
              <a:tailEnd type="triangle" w="lg" len="lg"/>
            </a:ln>
          </p:spPr>
        </p:cxnSp>
      </p:grpSp>
      <p:grpSp>
        <p:nvGrpSpPr>
          <p:cNvPr id="88" name="Group 58"/>
          <p:cNvGrpSpPr>
            <a:grpSpLocks/>
          </p:cNvGrpSpPr>
          <p:nvPr/>
        </p:nvGrpSpPr>
        <p:grpSpPr bwMode="auto">
          <a:xfrm>
            <a:off x="4800600" y="3898900"/>
            <a:ext cx="1272117" cy="1587500"/>
            <a:chOff x="3505200" y="3762375"/>
            <a:chExt cx="954088" cy="1190625"/>
          </a:xfrm>
        </p:grpSpPr>
        <p:cxnSp>
          <p:nvCxnSpPr>
            <p:cNvPr id="105" name="AutoShape 23"/>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106" name="Rectangle 7"/>
            <p:cNvSpPr>
              <a:spLocks noChangeArrowheads="1"/>
            </p:cNvSpPr>
            <p:nvPr/>
          </p:nvSpPr>
          <p:spPr bwMode="auto">
            <a:xfrm>
              <a:off x="350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2</a:t>
              </a:r>
            </a:p>
          </p:txBody>
        </p:sp>
        <p:cxnSp>
          <p:nvCxnSpPr>
            <p:cNvPr id="107" name="AutoShape 21"/>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sp>
        <p:nvSpPr>
          <p:cNvPr id="123" name="Rectangle 122"/>
          <p:cNvSpPr/>
          <p:nvPr/>
        </p:nvSpPr>
        <p:spPr>
          <a:xfrm>
            <a:off x="6019800" y="4038600"/>
            <a:ext cx="20574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AutoShape 33"/>
          <p:cNvCxnSpPr>
            <a:cxnSpLocks noChangeShapeType="1"/>
          </p:cNvCxnSpPr>
          <p:nvPr/>
        </p:nvCxnSpPr>
        <p:spPr bwMode="auto">
          <a:xfrm flipH="1">
            <a:off x="6057298" y="3903133"/>
            <a:ext cx="15423" cy="1126067"/>
          </a:xfrm>
          <a:prstGeom prst="straightConnector1">
            <a:avLst/>
          </a:prstGeom>
          <a:noFill/>
          <a:ln w="19050">
            <a:solidFill>
              <a:schemeClr val="tx1"/>
            </a:solidFill>
            <a:prstDash val="dash"/>
            <a:round/>
            <a:headEnd/>
            <a:tailEnd type="triangle" w="lg" len="lg"/>
          </a:ln>
        </p:spPr>
      </p:cxnSp>
      <p:sp>
        <p:nvSpPr>
          <p:cNvPr id="95" name="Oval 11"/>
          <p:cNvSpPr>
            <a:spLocks noChangeArrowheads="1"/>
          </p:cNvSpPr>
          <p:nvPr/>
        </p:nvSpPr>
        <p:spPr bwMode="auto">
          <a:xfrm>
            <a:off x="2667000" y="3352800"/>
            <a:ext cx="711200" cy="711200"/>
          </a:xfrm>
          <a:prstGeom prst="ellipse">
            <a:avLst/>
          </a:prstGeom>
          <a:solidFill>
            <a:srgbClr val="B5EDC2"/>
          </a:solidFill>
          <a:ln w="19050">
            <a:solidFill>
              <a:schemeClr val="tx1"/>
            </a:solidFill>
            <a:round/>
            <a:headEnd/>
            <a:tailEnd/>
          </a:ln>
        </p:spPr>
        <p:txBody>
          <a:bodyPr wrap="none" anchor="ctr"/>
          <a:lstStyle/>
          <a:p>
            <a:endParaRPr lang="en-US"/>
          </a:p>
        </p:txBody>
      </p:sp>
      <p:cxnSp>
        <p:nvCxnSpPr>
          <p:cNvPr id="96" name="AutoShape 37"/>
          <p:cNvCxnSpPr>
            <a:cxnSpLocks noChangeShapeType="1"/>
          </p:cNvCxnSpPr>
          <p:nvPr/>
        </p:nvCxnSpPr>
        <p:spPr bwMode="auto">
          <a:xfrm>
            <a:off x="6072717" y="3903133"/>
            <a:ext cx="1018116" cy="1096435"/>
          </a:xfrm>
          <a:prstGeom prst="straightConnector1">
            <a:avLst/>
          </a:prstGeom>
          <a:noFill/>
          <a:ln w="19050">
            <a:solidFill>
              <a:schemeClr val="tx1"/>
            </a:solidFill>
            <a:prstDash val="dash"/>
            <a:round/>
            <a:headEnd/>
            <a:tailEnd type="triangle" w="lg" len="lg"/>
          </a:ln>
        </p:spPr>
      </p:cxnSp>
      <p:sp>
        <p:nvSpPr>
          <p:cNvPr id="93" name="Oval 11"/>
          <p:cNvSpPr>
            <a:spLocks noChangeArrowheads="1"/>
          </p:cNvSpPr>
          <p:nvPr/>
        </p:nvSpPr>
        <p:spPr bwMode="auto">
          <a:xfrm>
            <a:off x="5715000" y="3251200"/>
            <a:ext cx="711200" cy="711200"/>
          </a:xfrm>
          <a:prstGeom prst="ellipse">
            <a:avLst/>
          </a:prstGeom>
          <a:solidFill>
            <a:srgbClr val="B5EDC2"/>
          </a:solidFill>
          <a:ln w="19050">
            <a:solidFill>
              <a:schemeClr val="tx1"/>
            </a:solidFill>
            <a:round/>
            <a:headEnd/>
            <a:tailEnd/>
          </a:ln>
        </p:spPr>
        <p:txBody>
          <a:bodyPr wrap="none" anchor="ctr"/>
          <a:lstStyle/>
          <a:p>
            <a:endParaRPr lang="en-US"/>
          </a:p>
        </p:txBody>
      </p:sp>
      <p:sp>
        <p:nvSpPr>
          <p:cNvPr id="2" name="TextBox 1"/>
          <p:cNvSpPr txBox="1"/>
          <p:nvPr/>
        </p:nvSpPr>
        <p:spPr>
          <a:xfrm>
            <a:off x="2872100" y="3504683"/>
            <a:ext cx="340999" cy="369332"/>
          </a:xfrm>
          <a:prstGeom prst="rect">
            <a:avLst/>
          </a:prstGeom>
          <a:noFill/>
        </p:spPr>
        <p:txBody>
          <a:bodyPr wrap="square" rtlCol="0">
            <a:spAutoFit/>
          </a:bodyPr>
          <a:lstStyle/>
          <a:p>
            <a:r>
              <a:rPr lang="en-US" smtClean="0"/>
              <a:t>8</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t>Depth-Limited Expectimax</a:t>
            </a:r>
          </a:p>
        </p:txBody>
      </p:sp>
      <p:sp>
        <p:nvSpPr>
          <p:cNvPr id="9219" name="AutoShape 27"/>
          <p:cNvSpPr>
            <a:spLocks noChangeArrowheads="1"/>
          </p:cNvSpPr>
          <p:nvPr/>
        </p:nvSpPr>
        <p:spPr bwMode="auto">
          <a:xfrm>
            <a:off x="5507038" y="16002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cxnSp>
        <p:nvCxnSpPr>
          <p:cNvPr id="9220" name="AutoShape 28"/>
          <p:cNvCxnSpPr>
            <a:cxnSpLocks noChangeShapeType="1"/>
            <a:stCxn id="9219" idx="3"/>
            <a:endCxn id="9226" idx="0"/>
          </p:cNvCxnSpPr>
          <p:nvPr/>
        </p:nvCxnSpPr>
        <p:spPr bwMode="auto">
          <a:xfrm flipH="1">
            <a:off x="5078413" y="1828800"/>
            <a:ext cx="571500" cy="458788"/>
          </a:xfrm>
          <a:prstGeom prst="straightConnector1">
            <a:avLst/>
          </a:prstGeom>
          <a:noFill/>
          <a:ln w="9525">
            <a:solidFill>
              <a:schemeClr val="tx1"/>
            </a:solidFill>
            <a:round/>
            <a:headEnd/>
            <a:tailEnd type="triangle" w="med" len="med"/>
          </a:ln>
        </p:spPr>
      </p:cxnSp>
      <p:cxnSp>
        <p:nvCxnSpPr>
          <p:cNvPr id="9221" name="AutoShape 29"/>
          <p:cNvCxnSpPr>
            <a:cxnSpLocks noChangeShapeType="1"/>
            <a:stCxn id="9219" idx="3"/>
            <a:endCxn id="9227" idx="0"/>
          </p:cNvCxnSpPr>
          <p:nvPr/>
        </p:nvCxnSpPr>
        <p:spPr bwMode="auto">
          <a:xfrm>
            <a:off x="5649913" y="1828800"/>
            <a:ext cx="573087" cy="458788"/>
          </a:xfrm>
          <a:prstGeom prst="straightConnector1">
            <a:avLst/>
          </a:prstGeom>
          <a:noFill/>
          <a:ln w="9525">
            <a:solidFill>
              <a:schemeClr val="tx1"/>
            </a:solidFill>
            <a:round/>
            <a:headEnd/>
            <a:tailEnd type="triangle" w="med" len="med"/>
          </a:ln>
        </p:spPr>
      </p:cxnSp>
      <p:cxnSp>
        <p:nvCxnSpPr>
          <p:cNvPr id="9222" name="AutoShape 30"/>
          <p:cNvCxnSpPr>
            <a:cxnSpLocks noChangeShapeType="1"/>
          </p:cNvCxnSpPr>
          <p:nvPr/>
        </p:nvCxnSpPr>
        <p:spPr bwMode="auto">
          <a:xfrm flipH="1">
            <a:off x="4791075" y="2573338"/>
            <a:ext cx="287338" cy="746125"/>
          </a:xfrm>
          <a:prstGeom prst="straightConnector1">
            <a:avLst/>
          </a:prstGeom>
          <a:noFill/>
          <a:ln w="9525">
            <a:solidFill>
              <a:schemeClr val="tx1"/>
            </a:solidFill>
            <a:round/>
            <a:headEnd/>
            <a:tailEnd type="triangle" w="med" len="med"/>
          </a:ln>
        </p:spPr>
      </p:cxnSp>
      <p:cxnSp>
        <p:nvCxnSpPr>
          <p:cNvPr id="9223" name="AutoShape 31"/>
          <p:cNvCxnSpPr>
            <a:cxnSpLocks noChangeShapeType="1"/>
          </p:cNvCxnSpPr>
          <p:nvPr/>
        </p:nvCxnSpPr>
        <p:spPr bwMode="auto">
          <a:xfrm>
            <a:off x="5078413" y="2573338"/>
            <a:ext cx="228600" cy="746125"/>
          </a:xfrm>
          <a:prstGeom prst="straightConnector1">
            <a:avLst/>
          </a:prstGeom>
          <a:noFill/>
          <a:ln w="9525">
            <a:solidFill>
              <a:schemeClr val="tx1"/>
            </a:solidFill>
            <a:round/>
            <a:headEnd/>
            <a:tailEnd type="triangle" w="med" len="med"/>
          </a:ln>
        </p:spPr>
      </p:cxnSp>
      <p:cxnSp>
        <p:nvCxnSpPr>
          <p:cNvPr id="9224" name="AutoShape 32"/>
          <p:cNvCxnSpPr>
            <a:cxnSpLocks noChangeShapeType="1"/>
          </p:cNvCxnSpPr>
          <p:nvPr/>
        </p:nvCxnSpPr>
        <p:spPr bwMode="auto">
          <a:xfrm flipH="1">
            <a:off x="5937250" y="2573338"/>
            <a:ext cx="285750" cy="746125"/>
          </a:xfrm>
          <a:prstGeom prst="straightConnector1">
            <a:avLst/>
          </a:prstGeom>
          <a:noFill/>
          <a:ln w="9525">
            <a:solidFill>
              <a:schemeClr val="tx1"/>
            </a:solidFill>
            <a:round/>
            <a:headEnd/>
            <a:tailEnd type="triangle" w="med" len="med"/>
          </a:ln>
        </p:spPr>
      </p:cxnSp>
      <p:cxnSp>
        <p:nvCxnSpPr>
          <p:cNvPr id="9225" name="AutoShape 33"/>
          <p:cNvCxnSpPr>
            <a:cxnSpLocks noChangeShapeType="1"/>
          </p:cNvCxnSpPr>
          <p:nvPr/>
        </p:nvCxnSpPr>
        <p:spPr bwMode="auto">
          <a:xfrm>
            <a:off x="6223000" y="2573338"/>
            <a:ext cx="285750" cy="746125"/>
          </a:xfrm>
          <a:prstGeom prst="straightConnector1">
            <a:avLst/>
          </a:prstGeom>
          <a:noFill/>
          <a:ln w="9525">
            <a:solidFill>
              <a:schemeClr val="tx1"/>
            </a:solidFill>
            <a:round/>
            <a:headEnd/>
            <a:tailEnd type="triangle" w="med" len="med"/>
          </a:ln>
        </p:spPr>
      </p:cxnSp>
      <p:sp>
        <p:nvSpPr>
          <p:cNvPr id="9226" name="Oval 34"/>
          <p:cNvSpPr>
            <a:spLocks noChangeArrowheads="1"/>
          </p:cNvSpPr>
          <p:nvPr/>
        </p:nvSpPr>
        <p:spPr bwMode="auto">
          <a:xfrm>
            <a:off x="4933950" y="2287588"/>
            <a:ext cx="287338"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27" name="Oval 35"/>
          <p:cNvSpPr>
            <a:spLocks noChangeArrowheads="1"/>
          </p:cNvSpPr>
          <p:nvPr/>
        </p:nvSpPr>
        <p:spPr bwMode="auto">
          <a:xfrm>
            <a:off x="6080125" y="2287588"/>
            <a:ext cx="285750"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pic>
        <p:nvPicPr>
          <p:cNvPr id="9228" name="Picture 36"/>
          <p:cNvPicPr>
            <a:picLocks noChangeAspect="1" noChangeArrowheads="1"/>
          </p:cNvPicPr>
          <p:nvPr/>
        </p:nvPicPr>
        <p:blipFill>
          <a:blip r:embed="rId3" cstate="print"/>
          <a:srcRect/>
          <a:stretch>
            <a:fillRect/>
          </a:stretch>
        </p:blipFill>
        <p:spPr bwMode="auto">
          <a:xfrm>
            <a:off x="6905625" y="2287588"/>
            <a:ext cx="257175" cy="200025"/>
          </a:xfrm>
          <a:prstGeom prst="rect">
            <a:avLst/>
          </a:prstGeom>
          <a:noFill/>
          <a:ln w="9525">
            <a:noFill/>
            <a:miter lim="800000"/>
            <a:headEnd/>
            <a:tailEnd/>
          </a:ln>
        </p:spPr>
      </p:pic>
      <p:pic>
        <p:nvPicPr>
          <p:cNvPr id="9229" name="Picture 37"/>
          <p:cNvPicPr>
            <a:picLocks noChangeAspect="1" noChangeArrowheads="1"/>
          </p:cNvPicPr>
          <p:nvPr/>
        </p:nvPicPr>
        <p:blipFill>
          <a:blip r:embed="rId4" cstate="print"/>
          <a:srcRect/>
          <a:stretch>
            <a:fillRect/>
          </a:stretch>
        </p:blipFill>
        <p:spPr bwMode="auto">
          <a:xfrm>
            <a:off x="6915150" y="3376613"/>
            <a:ext cx="234950" cy="211137"/>
          </a:xfrm>
          <a:prstGeom prst="rect">
            <a:avLst/>
          </a:prstGeom>
          <a:noFill/>
          <a:ln w="9525">
            <a:noFill/>
            <a:miter lim="800000"/>
            <a:headEnd/>
            <a:tailEnd/>
          </a:ln>
        </p:spPr>
      </p:pic>
      <p:pic>
        <p:nvPicPr>
          <p:cNvPr id="9230" name="Picture 38"/>
          <p:cNvPicPr>
            <a:picLocks noChangeAspect="1" noChangeArrowheads="1"/>
          </p:cNvPicPr>
          <p:nvPr/>
        </p:nvPicPr>
        <p:blipFill>
          <a:blip r:embed="rId5" cstate="print"/>
          <a:srcRect/>
          <a:stretch>
            <a:fillRect/>
          </a:stretch>
        </p:blipFill>
        <p:spPr bwMode="auto">
          <a:xfrm>
            <a:off x="6891338" y="1600200"/>
            <a:ext cx="257175" cy="223838"/>
          </a:xfrm>
          <a:prstGeom prst="rect">
            <a:avLst/>
          </a:prstGeom>
          <a:noFill/>
          <a:ln w="9525">
            <a:noFill/>
            <a:miter lim="800000"/>
            <a:headEnd/>
            <a:tailEnd/>
          </a:ln>
        </p:spPr>
      </p:pic>
      <p:sp>
        <p:nvSpPr>
          <p:cNvPr id="9231" name="Oval 40"/>
          <p:cNvSpPr>
            <a:spLocks noChangeArrowheads="1"/>
          </p:cNvSpPr>
          <p:nvPr/>
        </p:nvSpPr>
        <p:spPr bwMode="auto">
          <a:xfrm>
            <a:off x="5221288" y="3319463"/>
            <a:ext cx="285750"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32" name="Oval 41"/>
          <p:cNvSpPr>
            <a:spLocks noChangeArrowheads="1"/>
          </p:cNvSpPr>
          <p:nvPr/>
        </p:nvSpPr>
        <p:spPr bwMode="auto">
          <a:xfrm>
            <a:off x="5792788" y="3319463"/>
            <a:ext cx="287337"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33" name="Oval 42"/>
          <p:cNvSpPr>
            <a:spLocks noChangeArrowheads="1"/>
          </p:cNvSpPr>
          <p:nvPr/>
        </p:nvSpPr>
        <p:spPr bwMode="auto">
          <a:xfrm>
            <a:off x="6365875" y="3319463"/>
            <a:ext cx="287338"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cxnSp>
        <p:nvCxnSpPr>
          <p:cNvPr id="9234" name="AutoShape 43"/>
          <p:cNvCxnSpPr>
            <a:cxnSpLocks noChangeShapeType="1"/>
          </p:cNvCxnSpPr>
          <p:nvPr/>
        </p:nvCxnSpPr>
        <p:spPr bwMode="auto">
          <a:xfrm>
            <a:off x="4800600" y="3581400"/>
            <a:ext cx="285750" cy="746125"/>
          </a:xfrm>
          <a:prstGeom prst="straightConnector1">
            <a:avLst/>
          </a:prstGeom>
          <a:noFill/>
          <a:ln w="9525">
            <a:solidFill>
              <a:schemeClr val="tx1"/>
            </a:solidFill>
            <a:round/>
            <a:headEnd/>
            <a:tailEnd type="triangle" w="med" len="med"/>
          </a:ln>
        </p:spPr>
      </p:cxnSp>
      <p:sp>
        <p:nvSpPr>
          <p:cNvPr id="9235" name="Line 44"/>
          <p:cNvSpPr>
            <a:spLocks noChangeShapeType="1"/>
          </p:cNvSpPr>
          <p:nvPr/>
        </p:nvSpPr>
        <p:spPr bwMode="auto">
          <a:xfrm flipH="1">
            <a:off x="4572000" y="3581400"/>
            <a:ext cx="228600" cy="76200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9236" name="AutoShape 45"/>
          <p:cNvSpPr>
            <a:spLocks noChangeArrowheads="1"/>
          </p:cNvSpPr>
          <p:nvPr/>
        </p:nvSpPr>
        <p:spPr bwMode="auto">
          <a:xfrm>
            <a:off x="4419600" y="43434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pic>
        <p:nvPicPr>
          <p:cNvPr id="9237" name="Picture 46"/>
          <p:cNvPicPr>
            <a:picLocks noChangeAspect="1" noChangeArrowheads="1"/>
          </p:cNvPicPr>
          <p:nvPr/>
        </p:nvPicPr>
        <p:blipFill>
          <a:blip r:embed="rId5" cstate="print"/>
          <a:srcRect/>
          <a:stretch>
            <a:fillRect/>
          </a:stretch>
        </p:blipFill>
        <p:spPr bwMode="auto">
          <a:xfrm>
            <a:off x="6905625" y="4343400"/>
            <a:ext cx="257175" cy="223838"/>
          </a:xfrm>
          <a:prstGeom prst="rect">
            <a:avLst/>
          </a:prstGeom>
          <a:noFill/>
          <a:ln w="9525">
            <a:noFill/>
            <a:miter lim="800000"/>
            <a:headEnd/>
            <a:tailEnd/>
          </a:ln>
        </p:spPr>
      </p:pic>
      <p:cxnSp>
        <p:nvCxnSpPr>
          <p:cNvPr id="9238" name="AutoShape 47"/>
          <p:cNvCxnSpPr>
            <a:cxnSpLocks noChangeShapeType="1"/>
          </p:cNvCxnSpPr>
          <p:nvPr/>
        </p:nvCxnSpPr>
        <p:spPr bwMode="auto">
          <a:xfrm rot="16200000" flipH="1">
            <a:off x="4478338" y="4665662"/>
            <a:ext cx="304800" cy="117475"/>
          </a:xfrm>
          <a:prstGeom prst="straightConnector1">
            <a:avLst/>
          </a:prstGeom>
          <a:noFill/>
          <a:ln w="9525">
            <a:solidFill>
              <a:schemeClr val="tx1"/>
            </a:solidFill>
            <a:round/>
            <a:headEnd/>
            <a:tailEnd type="triangle" w="med" len="med"/>
          </a:ln>
        </p:spPr>
      </p:cxnSp>
      <p:sp>
        <p:nvSpPr>
          <p:cNvPr id="9239" name="Oval 39"/>
          <p:cNvSpPr>
            <a:spLocks noChangeArrowheads="1"/>
          </p:cNvSpPr>
          <p:nvPr/>
        </p:nvSpPr>
        <p:spPr bwMode="auto">
          <a:xfrm>
            <a:off x="4648200" y="3319463"/>
            <a:ext cx="285750"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40" name="AutoShape 45"/>
          <p:cNvSpPr>
            <a:spLocks noChangeArrowheads="1"/>
          </p:cNvSpPr>
          <p:nvPr/>
        </p:nvSpPr>
        <p:spPr bwMode="auto">
          <a:xfrm>
            <a:off x="4972050" y="43434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cxnSp>
        <p:nvCxnSpPr>
          <p:cNvPr id="9241" name="AutoShape 47"/>
          <p:cNvCxnSpPr>
            <a:cxnSpLocks noChangeShapeType="1"/>
          </p:cNvCxnSpPr>
          <p:nvPr/>
        </p:nvCxnSpPr>
        <p:spPr bwMode="auto">
          <a:xfrm rot="16200000" flipH="1">
            <a:off x="5035550" y="4654550"/>
            <a:ext cx="304800" cy="139700"/>
          </a:xfrm>
          <a:prstGeom prst="straightConnector1">
            <a:avLst/>
          </a:prstGeom>
          <a:noFill/>
          <a:ln w="9525">
            <a:solidFill>
              <a:schemeClr val="tx1"/>
            </a:solidFill>
            <a:round/>
            <a:headEnd/>
            <a:tailEnd type="triangle" w="med" len="med"/>
          </a:ln>
        </p:spPr>
      </p:cxnSp>
      <p:sp>
        <p:nvSpPr>
          <p:cNvPr id="9242" name="Line 48"/>
          <p:cNvSpPr>
            <a:spLocks noChangeShapeType="1"/>
          </p:cNvSpPr>
          <p:nvPr/>
        </p:nvSpPr>
        <p:spPr bwMode="auto">
          <a:xfrm flipH="1">
            <a:off x="5029200" y="4572000"/>
            <a:ext cx="88900" cy="30480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9243" name="TextBox 33"/>
          <p:cNvSpPr txBox="1">
            <a:spLocks noChangeArrowheads="1"/>
          </p:cNvSpPr>
          <p:nvPr/>
        </p:nvSpPr>
        <p:spPr bwMode="auto">
          <a:xfrm>
            <a:off x="5756275" y="4267200"/>
            <a:ext cx="348886" cy="369332"/>
          </a:xfrm>
          <a:prstGeom prst="rect">
            <a:avLst/>
          </a:prstGeom>
          <a:noFill/>
          <a:ln w="9525">
            <a:noFill/>
            <a:miter lim="800000"/>
            <a:headEnd/>
            <a:tailEnd/>
          </a:ln>
        </p:spPr>
        <p:txBody>
          <a:bodyPr wrap="none">
            <a:spAutoFit/>
          </a:bodyPr>
          <a:lstStyle/>
          <a:p>
            <a:r>
              <a:rPr lang="en-US" b="1">
                <a:latin typeface="Calibri"/>
                <a:cs typeface="Calibri"/>
              </a:rPr>
              <a:t>…</a:t>
            </a:r>
          </a:p>
        </p:txBody>
      </p:sp>
      <p:sp>
        <p:nvSpPr>
          <p:cNvPr id="9244" name="TextBox 34"/>
          <p:cNvSpPr txBox="1">
            <a:spLocks noChangeArrowheads="1"/>
          </p:cNvSpPr>
          <p:nvPr/>
        </p:nvSpPr>
        <p:spPr bwMode="auto">
          <a:xfrm>
            <a:off x="4918075" y="5105400"/>
            <a:ext cx="348886" cy="369332"/>
          </a:xfrm>
          <a:prstGeom prst="rect">
            <a:avLst/>
          </a:prstGeom>
          <a:noFill/>
          <a:ln w="9525">
            <a:noFill/>
            <a:miter lim="800000"/>
            <a:headEnd/>
            <a:tailEnd/>
          </a:ln>
        </p:spPr>
        <p:txBody>
          <a:bodyPr wrap="none">
            <a:spAutoFit/>
          </a:bodyPr>
          <a:lstStyle/>
          <a:p>
            <a:r>
              <a:rPr lang="en-US" b="1">
                <a:latin typeface="Calibri"/>
                <a:cs typeface="Calibri"/>
              </a:rPr>
              <a:t>…</a:t>
            </a:r>
          </a:p>
        </p:txBody>
      </p:sp>
      <p:sp>
        <p:nvSpPr>
          <p:cNvPr id="36" name="Rectangle 35"/>
          <p:cNvSpPr/>
          <p:nvPr/>
        </p:nvSpPr>
        <p:spPr>
          <a:xfrm>
            <a:off x="4343400" y="5638800"/>
            <a:ext cx="762000" cy="5334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492</a:t>
            </a:r>
          </a:p>
        </p:txBody>
      </p:sp>
      <p:sp>
        <p:nvSpPr>
          <p:cNvPr id="9246" name="Rectangle 38"/>
          <p:cNvSpPr>
            <a:spLocks noChangeArrowheads="1"/>
          </p:cNvSpPr>
          <p:nvPr/>
        </p:nvSpPr>
        <p:spPr bwMode="auto">
          <a:xfrm>
            <a:off x="5334000" y="5638800"/>
            <a:ext cx="762000" cy="533400"/>
          </a:xfrm>
          <a:prstGeom prst="rect">
            <a:avLst/>
          </a:prstGeom>
          <a:solidFill>
            <a:srgbClr val="E8D1FF"/>
          </a:solidFill>
          <a:ln w="9525">
            <a:solidFill>
              <a:schemeClr val="tx1"/>
            </a:solidFill>
            <a:round/>
            <a:headEnd/>
            <a:tailEnd/>
          </a:ln>
        </p:spPr>
        <p:txBody>
          <a:bodyPr wrap="none" anchor="ctr"/>
          <a:lstStyle/>
          <a:p>
            <a:pPr algn="ctr"/>
            <a:r>
              <a:rPr lang="en-US">
                <a:latin typeface="Calibri"/>
                <a:cs typeface="Calibri"/>
              </a:rPr>
              <a:t>362</a:t>
            </a:r>
          </a:p>
        </p:txBody>
      </p:sp>
      <p:sp>
        <p:nvSpPr>
          <p:cNvPr id="9247" name="TextBox 40"/>
          <p:cNvSpPr txBox="1">
            <a:spLocks noChangeArrowheads="1"/>
          </p:cNvSpPr>
          <p:nvPr/>
        </p:nvSpPr>
        <p:spPr bwMode="auto">
          <a:xfrm>
            <a:off x="6213475" y="5649913"/>
            <a:ext cx="348886" cy="369332"/>
          </a:xfrm>
          <a:prstGeom prst="rect">
            <a:avLst/>
          </a:prstGeom>
          <a:noFill/>
          <a:ln w="9525">
            <a:noFill/>
            <a:miter lim="800000"/>
            <a:headEnd/>
            <a:tailEnd/>
          </a:ln>
        </p:spPr>
        <p:txBody>
          <a:bodyPr wrap="none">
            <a:spAutoFit/>
          </a:bodyPr>
          <a:lstStyle/>
          <a:p>
            <a:r>
              <a:rPr lang="en-US" b="1">
                <a:latin typeface="Calibri"/>
                <a:cs typeface="Calibri"/>
              </a:rPr>
              <a:t>…</a:t>
            </a:r>
          </a:p>
        </p:txBody>
      </p:sp>
      <p:sp>
        <p:nvSpPr>
          <p:cNvPr id="43" name="Freeform 42"/>
          <p:cNvSpPr/>
          <p:nvPr/>
        </p:nvSpPr>
        <p:spPr>
          <a:xfrm>
            <a:off x="4421188" y="4589463"/>
            <a:ext cx="346075" cy="1036637"/>
          </a:xfrm>
          <a:custGeom>
            <a:avLst/>
            <a:gdLst>
              <a:gd name="connsiteX0" fmla="*/ 122829 w 354842"/>
              <a:gd name="connsiteY0" fmla="*/ 0 h 1037230"/>
              <a:gd name="connsiteX1" fmla="*/ 0 w 354842"/>
              <a:gd name="connsiteY1" fmla="*/ 1910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22829 w 354842"/>
              <a:gd name="connsiteY0" fmla="*/ 0 h 1037230"/>
              <a:gd name="connsiteX1" fmla="*/ 0 w 354842"/>
              <a:gd name="connsiteY1" fmla="*/ 4196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48229 w 355220"/>
              <a:gd name="connsiteY0" fmla="*/ 0 h 1037230"/>
              <a:gd name="connsiteX1" fmla="*/ 25400 w 355220"/>
              <a:gd name="connsiteY1" fmla="*/ 419668 h 1037230"/>
              <a:gd name="connsiteX2" fmla="*/ 300629 w 355220"/>
              <a:gd name="connsiteY2" fmla="*/ 545910 h 1037230"/>
              <a:gd name="connsiteX3" fmla="*/ 352946 w 355220"/>
              <a:gd name="connsiteY3" fmla="*/ 832513 h 1037230"/>
              <a:gd name="connsiteX4" fmla="*/ 312003 w 355220"/>
              <a:gd name="connsiteY4" fmla="*/ 1037230 h 1037230"/>
              <a:gd name="connsiteX0" fmla="*/ 148229 w 346122"/>
              <a:gd name="connsiteY0" fmla="*/ 0 h 1037230"/>
              <a:gd name="connsiteX1" fmla="*/ 25400 w 346122"/>
              <a:gd name="connsiteY1" fmla="*/ 419668 h 1037230"/>
              <a:gd name="connsiteX2" fmla="*/ 300629 w 346122"/>
              <a:gd name="connsiteY2" fmla="*/ 545910 h 1037230"/>
              <a:gd name="connsiteX3" fmla="*/ 200546 w 346122"/>
              <a:gd name="connsiteY3" fmla="*/ 832513 h 1037230"/>
              <a:gd name="connsiteX4" fmla="*/ 312003 w 346122"/>
              <a:gd name="connsiteY4" fmla="*/ 1037230 h 103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2" h="1037230">
                <a:moveTo>
                  <a:pt x="148229" y="0"/>
                </a:moveTo>
                <a:cubicBezTo>
                  <a:pt x="86814" y="50041"/>
                  <a:pt x="0" y="328683"/>
                  <a:pt x="25400" y="419668"/>
                </a:cubicBezTo>
                <a:cubicBezTo>
                  <a:pt x="50800" y="510653"/>
                  <a:pt x="271438" y="477103"/>
                  <a:pt x="300629" y="545910"/>
                </a:cubicBezTo>
                <a:cubicBezTo>
                  <a:pt x="329820" y="614718"/>
                  <a:pt x="198650" y="750626"/>
                  <a:pt x="200546" y="832513"/>
                </a:cubicBezTo>
                <a:cubicBezTo>
                  <a:pt x="202442" y="914400"/>
                  <a:pt x="346122" y="975815"/>
                  <a:pt x="312003" y="103723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a:latin typeface="Calibri"/>
              <a:cs typeface="Calibri"/>
            </a:endParaRPr>
          </a:p>
        </p:txBody>
      </p:sp>
      <p:sp>
        <p:nvSpPr>
          <p:cNvPr id="38" name="Rectangle 37"/>
          <p:cNvSpPr/>
          <p:nvPr/>
        </p:nvSpPr>
        <p:spPr>
          <a:xfrm>
            <a:off x="4343400" y="434340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400</a:t>
            </a:r>
          </a:p>
        </p:txBody>
      </p:sp>
      <p:sp>
        <p:nvSpPr>
          <p:cNvPr id="40" name="Rectangle 39"/>
          <p:cNvSpPr/>
          <p:nvPr/>
        </p:nvSpPr>
        <p:spPr>
          <a:xfrm>
            <a:off x="4953000" y="434340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300</a:t>
            </a:r>
          </a:p>
        </p:txBody>
      </p:sp>
      <p:sp>
        <p:nvSpPr>
          <p:cNvPr id="42" name="Rounded Rectangular Callout 41"/>
          <p:cNvSpPr/>
          <p:nvPr/>
        </p:nvSpPr>
        <p:spPr>
          <a:xfrm>
            <a:off x="5638800" y="3962400"/>
            <a:ext cx="2133600" cy="1600200"/>
          </a:xfrm>
          <a:prstGeom prst="wedgeRoundRectCallout">
            <a:avLst>
              <a:gd name="adj1" fmla="val -59213"/>
              <a:gd name="adj2" fmla="val -17670"/>
              <a:gd name="adj3" fmla="val 16667"/>
            </a:avLst>
          </a:prstGeom>
          <a:ln>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latin typeface="Calibri"/>
                <a:cs typeface="Calibri"/>
              </a:rPr>
              <a:t>Estimate of true </a:t>
            </a:r>
            <a:r>
              <a:rPr lang="en-US" dirty="0" err="1">
                <a:latin typeface="Calibri"/>
                <a:cs typeface="Calibri"/>
              </a:rPr>
              <a:t>expectimax</a:t>
            </a:r>
            <a:r>
              <a:rPr lang="en-US" dirty="0">
                <a:latin typeface="Calibri"/>
                <a:cs typeface="Calibri"/>
              </a:rPr>
              <a:t> value (which would require a lot of work to compute)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63700" y="1524000"/>
            <a:ext cx="4065899" cy="465499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Probabilities</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0" y="3048000"/>
            <a:ext cx="1662739" cy="1568400"/>
          </a:xfrm>
          <a:prstGeom prst="rect">
            <a:avLst/>
          </a:prstGeom>
          <a:noFill/>
          <a:extLst>
            <a:ext uri="{909E8E84-426E-40dd-AFC4-6F175D3DCCD1}">
              <a14:hiddenFill xmlns:a14="http://schemas.microsoft.com/office/drawing/2010/main" xmlns="">
                <a:solidFill>
                  <a:srgbClr val="FFFFFF"/>
                </a:solidFill>
              </a14:hiddenFill>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28333" y="1356197"/>
            <a:ext cx="1535600" cy="1597025"/>
          </a:xfrm>
          <a:prstGeom prst="rect">
            <a:avLst/>
          </a:prstGeom>
          <a:noFill/>
          <a:extLst>
            <a:ext uri="{909E8E84-426E-40dd-AFC4-6F175D3DCCD1}">
              <a14:hiddenFill xmlns:a14="http://schemas.microsoft.com/office/drawing/2010/main" xmlns="">
                <a:solidFill>
                  <a:srgbClr val="FFFFFF"/>
                </a:solidFill>
              </a14:hiddenFill>
            </a:ext>
          </a:extLst>
        </p:spPr>
      </p:pic>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382318" y="4826203"/>
            <a:ext cx="1554162" cy="1769655"/>
          </a:xfrm>
          <a:prstGeom prst="rect">
            <a:avLst/>
          </a:prstGeom>
          <a:noFill/>
          <a:extLst>
            <a:ext uri="{909E8E84-426E-40dd-AFC4-6F175D3DCCD1}">
              <a14:hiddenFill xmlns:a14="http://schemas.microsoft.com/office/drawing/2010/main" xmlns="">
                <a:solidFill>
                  <a:srgbClr val="FFFFFF"/>
                </a:solidFill>
              </a14:hiddenFill>
            </a:ext>
          </a:extLst>
        </p:spPr>
      </p:pic>
      <p:sp>
        <p:nvSpPr>
          <p:cNvPr id="12290" name="Rectangle 2"/>
          <p:cNvSpPr>
            <a:spLocks noGrp="1" noChangeArrowheads="1"/>
          </p:cNvSpPr>
          <p:nvPr>
            <p:ph type="title"/>
          </p:nvPr>
        </p:nvSpPr>
        <p:spPr/>
        <p:txBody>
          <a:bodyPr/>
          <a:lstStyle/>
          <a:p>
            <a:r>
              <a:rPr lang="en-US" smtClean="0"/>
              <a:t>Reminder: Probabilities</a:t>
            </a:r>
          </a:p>
        </p:txBody>
      </p:sp>
      <p:sp>
        <p:nvSpPr>
          <p:cNvPr id="12291" name="Rectangle 3"/>
          <p:cNvSpPr>
            <a:spLocks noGrp="1" noChangeArrowheads="1"/>
          </p:cNvSpPr>
          <p:nvPr>
            <p:ph idx="1"/>
          </p:nvPr>
        </p:nvSpPr>
        <p:spPr/>
        <p:txBody>
          <a:bodyPr/>
          <a:lstStyle/>
          <a:p>
            <a:pPr>
              <a:lnSpc>
                <a:spcPct val="80000"/>
              </a:lnSpc>
            </a:pPr>
            <a:r>
              <a:rPr lang="en-US" sz="2000" dirty="0" smtClean="0"/>
              <a:t>A </a:t>
            </a:r>
            <a:r>
              <a:rPr lang="en-US" sz="2000" dirty="0" smtClean="0">
                <a:solidFill>
                  <a:srgbClr val="CC0000"/>
                </a:solidFill>
              </a:rPr>
              <a:t>random variable</a:t>
            </a:r>
            <a:r>
              <a:rPr lang="en-US" sz="2000" dirty="0" smtClean="0"/>
              <a:t> represents an event whose outcome is unknown</a:t>
            </a:r>
          </a:p>
          <a:p>
            <a:pPr>
              <a:lnSpc>
                <a:spcPct val="80000"/>
              </a:lnSpc>
            </a:pPr>
            <a:r>
              <a:rPr lang="en-US" sz="2000" dirty="0" smtClean="0"/>
              <a:t>A </a:t>
            </a:r>
            <a:r>
              <a:rPr lang="en-US" sz="2000" dirty="0" smtClean="0">
                <a:solidFill>
                  <a:srgbClr val="CC0000"/>
                </a:solidFill>
              </a:rPr>
              <a:t>probability distribution</a:t>
            </a:r>
            <a:r>
              <a:rPr lang="en-US" sz="2000" dirty="0" smtClean="0"/>
              <a:t> is an assignment of weights to outcomes</a:t>
            </a:r>
          </a:p>
          <a:p>
            <a:pPr>
              <a:lnSpc>
                <a:spcPct val="80000"/>
              </a:lnSpc>
            </a:pPr>
            <a:endParaRPr lang="en-US" sz="2000" dirty="0" smtClean="0"/>
          </a:p>
          <a:p>
            <a:pPr>
              <a:lnSpc>
                <a:spcPct val="80000"/>
              </a:lnSpc>
            </a:pPr>
            <a:r>
              <a:rPr lang="en-US" sz="2000" dirty="0" smtClean="0"/>
              <a:t>Example: Traffic on freeway</a:t>
            </a:r>
          </a:p>
          <a:p>
            <a:pPr lvl="1">
              <a:lnSpc>
                <a:spcPct val="80000"/>
              </a:lnSpc>
            </a:pPr>
            <a:r>
              <a:rPr lang="en-US" sz="1800" dirty="0" smtClean="0"/>
              <a:t>Random variable: T = whether there’s traffic</a:t>
            </a:r>
          </a:p>
          <a:p>
            <a:pPr lvl="1">
              <a:lnSpc>
                <a:spcPct val="80000"/>
              </a:lnSpc>
            </a:pPr>
            <a:r>
              <a:rPr lang="en-US" sz="1800" dirty="0" smtClean="0"/>
              <a:t>Outcomes: T in {none, light, heavy}</a:t>
            </a:r>
          </a:p>
          <a:p>
            <a:pPr lvl="1">
              <a:lnSpc>
                <a:spcPct val="80000"/>
              </a:lnSpc>
            </a:pPr>
            <a:r>
              <a:rPr lang="en-US" sz="1800" dirty="0" smtClean="0"/>
              <a:t>Distribution: P(T=none) = 0.25, P(T=light) = 0.50, P(T=heavy) = 0.25</a:t>
            </a:r>
          </a:p>
          <a:p>
            <a:pPr>
              <a:lnSpc>
                <a:spcPct val="80000"/>
              </a:lnSpc>
            </a:pPr>
            <a:endParaRPr lang="en-US" sz="2000" dirty="0" smtClean="0"/>
          </a:p>
          <a:p>
            <a:pPr>
              <a:lnSpc>
                <a:spcPct val="80000"/>
              </a:lnSpc>
            </a:pPr>
            <a:r>
              <a:rPr lang="en-US" sz="2000" dirty="0" smtClean="0"/>
              <a:t>Some laws of probability (more later):</a:t>
            </a:r>
          </a:p>
          <a:p>
            <a:pPr lvl="1">
              <a:lnSpc>
                <a:spcPct val="80000"/>
              </a:lnSpc>
            </a:pPr>
            <a:r>
              <a:rPr lang="en-US" sz="1800" dirty="0" smtClean="0"/>
              <a:t>Probabilities are always non-negative</a:t>
            </a:r>
          </a:p>
          <a:p>
            <a:pPr lvl="1">
              <a:lnSpc>
                <a:spcPct val="80000"/>
              </a:lnSpc>
            </a:pPr>
            <a:r>
              <a:rPr lang="en-US" sz="1800" dirty="0" smtClean="0"/>
              <a:t>Probabilities over all possible outcomes sum to one</a:t>
            </a:r>
          </a:p>
          <a:p>
            <a:pPr>
              <a:lnSpc>
                <a:spcPct val="80000"/>
              </a:lnSpc>
            </a:pPr>
            <a:endParaRPr lang="en-US" sz="2000" dirty="0" smtClean="0"/>
          </a:p>
          <a:p>
            <a:pPr>
              <a:lnSpc>
                <a:spcPct val="80000"/>
              </a:lnSpc>
            </a:pPr>
            <a:r>
              <a:rPr lang="en-US" sz="2000" dirty="0" smtClean="0"/>
              <a:t>As we get more evidence, probabilities may change:</a:t>
            </a:r>
          </a:p>
          <a:p>
            <a:pPr lvl="1">
              <a:lnSpc>
                <a:spcPct val="80000"/>
              </a:lnSpc>
            </a:pPr>
            <a:r>
              <a:rPr lang="en-US" sz="1800" dirty="0" smtClean="0"/>
              <a:t>P(T=heavy) = 0.25, P(T=heavy | Hour=8am) = 0.60</a:t>
            </a:r>
          </a:p>
          <a:p>
            <a:pPr lvl="1">
              <a:lnSpc>
                <a:spcPct val="80000"/>
              </a:lnSpc>
            </a:pPr>
            <a:r>
              <a:rPr lang="en-US" sz="1800" dirty="0" smtClean="0"/>
              <a:t>We’ll talk about methods for reasoning and updating probabilities later</a:t>
            </a:r>
          </a:p>
        </p:txBody>
      </p:sp>
      <p:sp>
        <p:nvSpPr>
          <p:cNvPr id="10" name="TextBox 9"/>
          <p:cNvSpPr txBox="1"/>
          <p:nvPr/>
        </p:nvSpPr>
        <p:spPr>
          <a:xfrm>
            <a:off x="10287000" y="1905000"/>
            <a:ext cx="1219200" cy="584775"/>
          </a:xfrm>
          <a:prstGeom prst="rect">
            <a:avLst/>
          </a:prstGeom>
          <a:noFill/>
        </p:spPr>
        <p:txBody>
          <a:bodyPr wrap="square" rtlCol="0">
            <a:spAutoFit/>
          </a:bodyPr>
          <a:lstStyle/>
          <a:p>
            <a:r>
              <a:rPr lang="en-US" sz="3200" dirty="0" smtClean="0">
                <a:latin typeface="Calibri" pitchFamily="34" charset="0"/>
              </a:rPr>
              <a:t>0.25</a:t>
            </a:r>
            <a:endParaRPr lang="en-US" sz="3200" dirty="0">
              <a:latin typeface="Calibri" pitchFamily="34" charset="0"/>
            </a:endParaRPr>
          </a:p>
        </p:txBody>
      </p:sp>
      <p:sp>
        <p:nvSpPr>
          <p:cNvPr id="11" name="TextBox 10"/>
          <p:cNvSpPr txBox="1"/>
          <p:nvPr/>
        </p:nvSpPr>
        <p:spPr>
          <a:xfrm>
            <a:off x="10287000" y="3657600"/>
            <a:ext cx="1219200" cy="584775"/>
          </a:xfrm>
          <a:prstGeom prst="rect">
            <a:avLst/>
          </a:prstGeom>
          <a:noFill/>
        </p:spPr>
        <p:txBody>
          <a:bodyPr wrap="square" rtlCol="0">
            <a:spAutoFit/>
          </a:bodyPr>
          <a:lstStyle/>
          <a:p>
            <a:r>
              <a:rPr lang="en-US" sz="3200" dirty="0" smtClean="0">
                <a:latin typeface="Calibri" pitchFamily="34" charset="0"/>
              </a:rPr>
              <a:t>0.50</a:t>
            </a:r>
            <a:endParaRPr lang="en-US" sz="3200" dirty="0">
              <a:latin typeface="Calibri" pitchFamily="34" charset="0"/>
            </a:endParaRPr>
          </a:p>
        </p:txBody>
      </p:sp>
      <p:sp>
        <p:nvSpPr>
          <p:cNvPr id="12" name="TextBox 11"/>
          <p:cNvSpPr txBox="1"/>
          <p:nvPr/>
        </p:nvSpPr>
        <p:spPr>
          <a:xfrm>
            <a:off x="10287000" y="5511225"/>
            <a:ext cx="1219200" cy="584775"/>
          </a:xfrm>
          <a:prstGeom prst="rect">
            <a:avLst/>
          </a:prstGeom>
          <a:noFill/>
        </p:spPr>
        <p:txBody>
          <a:bodyPr wrap="square" rtlCol="0">
            <a:spAutoFit/>
          </a:bodyPr>
          <a:lstStyle/>
          <a:p>
            <a:r>
              <a:rPr lang="en-US" sz="3200" dirty="0" smtClean="0">
                <a:latin typeface="Calibri" pitchFamily="34" charset="0"/>
              </a:rPr>
              <a:t>0.25</a:t>
            </a:r>
            <a:endParaRPr lang="en-US" sz="3200" dirty="0">
              <a:latin typeface="Calibri" pitchFamily="34" charset="0"/>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7"/>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1519" y="4826203"/>
            <a:ext cx="1554162" cy="1726997"/>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76800" y="4800600"/>
            <a:ext cx="1643063" cy="1549839"/>
          </a:xfrm>
          <a:prstGeom prst="rect">
            <a:avLst/>
          </a:prstGeom>
          <a:noFill/>
          <a:extLst>
            <a:ext uri="{909E8E84-426E-40dd-AFC4-6F175D3DCCD1}">
              <a14:hiddenFill xmlns:a14="http://schemas.microsoft.com/office/drawing/2010/main" xmlns="">
                <a:solidFill>
                  <a:srgbClr val="FFFFFF"/>
                </a:solidFill>
              </a14:hiddenFill>
            </a:ext>
          </a:extLst>
        </p:spPr>
      </p:pic>
      <p:sp>
        <p:nvSpPr>
          <p:cNvPr id="16387" name="Rectangle 3"/>
          <p:cNvSpPr>
            <a:spLocks noGrp="1" noChangeArrowheads="1"/>
          </p:cNvSpPr>
          <p:nvPr>
            <p:ph idx="1"/>
          </p:nvPr>
        </p:nvSpPr>
        <p:spPr>
          <a:xfrm>
            <a:off x="381000" y="1371600"/>
            <a:ext cx="8915400" cy="4525963"/>
          </a:xfrm>
        </p:spPr>
        <p:txBody>
          <a:bodyPr/>
          <a:lstStyle/>
          <a:p>
            <a:pPr>
              <a:lnSpc>
                <a:spcPct val="90000"/>
              </a:lnSpc>
            </a:pPr>
            <a:r>
              <a:rPr lang="en-US" sz="2600" dirty="0" smtClean="0"/>
              <a:t>The expected value of a function of a random variable is the average, weighted by the probability distribution over outcomes</a:t>
            </a:r>
          </a:p>
          <a:p>
            <a:pPr lvl="4">
              <a:lnSpc>
                <a:spcPct val="90000"/>
              </a:lnSpc>
            </a:pPr>
            <a:endParaRPr lang="en-US" sz="1600" dirty="0" smtClean="0"/>
          </a:p>
          <a:p>
            <a:pPr>
              <a:lnSpc>
                <a:spcPct val="90000"/>
              </a:lnSpc>
            </a:pPr>
            <a:r>
              <a:rPr lang="en-US" sz="2600" dirty="0" smtClean="0"/>
              <a:t>Example: How long to get to the airport?</a:t>
            </a:r>
          </a:p>
          <a:p>
            <a:pPr lvl="1">
              <a:lnSpc>
                <a:spcPct val="90000"/>
              </a:lnSpc>
            </a:pPr>
            <a:endParaRPr lang="en-US" sz="2000" dirty="0" smtClean="0"/>
          </a:p>
          <a:p>
            <a:pPr lvl="2">
              <a:lnSpc>
                <a:spcPct val="90000"/>
              </a:lnSpc>
            </a:pPr>
            <a:endParaRPr lang="en-US" sz="2000" dirty="0" smtClean="0"/>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580963" y="4813148"/>
            <a:ext cx="1535600" cy="1597025"/>
          </a:xfrm>
          <a:prstGeom prst="rect">
            <a:avLst/>
          </a:prstGeom>
          <a:noFill/>
          <a:extLst>
            <a:ext uri="{909E8E84-426E-40dd-AFC4-6F175D3DCCD1}">
              <a14:hiddenFill xmlns:a14="http://schemas.microsoft.com/office/drawing/2010/main" xmlns="">
                <a:solidFill>
                  <a:srgbClr val="FFFFFF"/>
                </a:solidFill>
              </a14:hiddenFill>
            </a:ext>
          </a:extLst>
        </p:spPr>
      </p:pic>
      <p:pic>
        <p:nvPicPr>
          <p:cNvPr id="7172"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807076" y="1212791"/>
            <a:ext cx="3108698" cy="1987608"/>
          </a:xfrm>
          <a:prstGeom prst="rect">
            <a:avLst/>
          </a:prstGeom>
          <a:noFill/>
          <a:extLst>
            <a:ext uri="{909E8E84-426E-40dd-AFC4-6F175D3DCCD1}">
              <a14:hiddenFill xmlns:a14="http://schemas.microsoft.com/office/drawing/2010/main" xmlns="">
                <a:solidFill>
                  <a:srgbClr val="FFFFFF"/>
                </a:solidFill>
              </a14:hiddenFill>
            </a:ext>
          </a:extLst>
        </p:spPr>
      </p:pic>
      <p:sp>
        <p:nvSpPr>
          <p:cNvPr id="13314" name="Rectangle 2"/>
          <p:cNvSpPr>
            <a:spLocks noGrp="1" noChangeArrowheads="1"/>
          </p:cNvSpPr>
          <p:nvPr>
            <p:ph type="title"/>
          </p:nvPr>
        </p:nvSpPr>
        <p:spPr/>
        <p:txBody>
          <a:bodyPr/>
          <a:lstStyle/>
          <a:p>
            <a:r>
              <a:rPr lang="en-US" smtClean="0"/>
              <a:t>Reminder: Expectations</a:t>
            </a:r>
          </a:p>
        </p:txBody>
      </p:sp>
      <p:sp>
        <p:nvSpPr>
          <p:cNvPr id="10" name="TextBox 9"/>
          <p:cNvSpPr txBox="1"/>
          <p:nvPr/>
        </p:nvSpPr>
        <p:spPr>
          <a:xfrm>
            <a:off x="3097824" y="4229833"/>
            <a:ext cx="1219200" cy="461665"/>
          </a:xfrm>
          <a:prstGeom prst="rect">
            <a:avLst/>
          </a:prstGeom>
          <a:noFill/>
        </p:spPr>
        <p:txBody>
          <a:bodyPr wrap="square" rtlCol="0">
            <a:spAutoFit/>
          </a:bodyPr>
          <a:lstStyle/>
          <a:p>
            <a:r>
              <a:rPr lang="en-US" sz="2400" dirty="0" smtClean="0">
                <a:latin typeface="Calibri"/>
                <a:cs typeface="Calibri"/>
              </a:rPr>
              <a:t>0.25</a:t>
            </a:r>
            <a:endParaRPr lang="en-US" sz="2400" dirty="0">
              <a:latin typeface="Calibri"/>
              <a:cs typeface="Calibri"/>
            </a:endParaRPr>
          </a:p>
        </p:txBody>
      </p:sp>
      <p:sp>
        <p:nvSpPr>
          <p:cNvPr id="11" name="TextBox 10"/>
          <p:cNvSpPr txBox="1"/>
          <p:nvPr/>
        </p:nvSpPr>
        <p:spPr>
          <a:xfrm>
            <a:off x="5383824" y="4229833"/>
            <a:ext cx="1219200" cy="461665"/>
          </a:xfrm>
          <a:prstGeom prst="rect">
            <a:avLst/>
          </a:prstGeom>
          <a:noFill/>
        </p:spPr>
        <p:txBody>
          <a:bodyPr wrap="square" rtlCol="0">
            <a:spAutoFit/>
          </a:bodyPr>
          <a:lstStyle/>
          <a:p>
            <a:r>
              <a:rPr lang="en-US" sz="2400" dirty="0" smtClean="0">
                <a:latin typeface="Calibri"/>
                <a:cs typeface="Calibri"/>
              </a:rPr>
              <a:t>0.50</a:t>
            </a:r>
            <a:endParaRPr lang="en-US" sz="2400" dirty="0">
              <a:latin typeface="Calibri"/>
              <a:cs typeface="Calibri"/>
            </a:endParaRPr>
          </a:p>
        </p:txBody>
      </p:sp>
      <p:sp>
        <p:nvSpPr>
          <p:cNvPr id="12" name="TextBox 11"/>
          <p:cNvSpPr txBox="1"/>
          <p:nvPr/>
        </p:nvSpPr>
        <p:spPr>
          <a:xfrm>
            <a:off x="7669824" y="4229833"/>
            <a:ext cx="1219200" cy="461665"/>
          </a:xfrm>
          <a:prstGeom prst="rect">
            <a:avLst/>
          </a:prstGeom>
          <a:noFill/>
        </p:spPr>
        <p:txBody>
          <a:bodyPr wrap="square" rtlCol="0">
            <a:spAutoFit/>
          </a:bodyPr>
          <a:lstStyle/>
          <a:p>
            <a:r>
              <a:rPr lang="en-US" sz="2400" dirty="0" smtClean="0">
                <a:latin typeface="Calibri"/>
                <a:cs typeface="Calibri"/>
              </a:rPr>
              <a:t>0.25</a:t>
            </a:r>
            <a:endParaRPr lang="en-US" sz="2400" dirty="0">
              <a:latin typeface="Calibri"/>
              <a:cs typeface="Calibri"/>
            </a:endParaRPr>
          </a:p>
        </p:txBody>
      </p:sp>
      <p:sp>
        <p:nvSpPr>
          <p:cNvPr id="14" name="TextBox 13"/>
          <p:cNvSpPr txBox="1"/>
          <p:nvPr/>
        </p:nvSpPr>
        <p:spPr>
          <a:xfrm>
            <a:off x="811824" y="4229833"/>
            <a:ext cx="2286000" cy="461665"/>
          </a:xfrm>
          <a:prstGeom prst="rect">
            <a:avLst/>
          </a:prstGeom>
          <a:noFill/>
        </p:spPr>
        <p:txBody>
          <a:bodyPr wrap="square" rtlCol="0">
            <a:spAutoFit/>
          </a:bodyPr>
          <a:lstStyle/>
          <a:p>
            <a:r>
              <a:rPr lang="en-US" sz="2400" dirty="0" smtClean="0">
                <a:latin typeface="Calibri"/>
                <a:cs typeface="Calibri"/>
              </a:rPr>
              <a:t>Probability:</a:t>
            </a:r>
            <a:endParaRPr lang="en-US" sz="2400" dirty="0">
              <a:latin typeface="Calibri"/>
              <a:cs typeface="Calibri"/>
            </a:endParaRPr>
          </a:p>
        </p:txBody>
      </p:sp>
      <p:sp>
        <p:nvSpPr>
          <p:cNvPr id="15" name="TextBox 14"/>
          <p:cNvSpPr txBox="1"/>
          <p:nvPr/>
        </p:nvSpPr>
        <p:spPr>
          <a:xfrm>
            <a:off x="3097824" y="3544033"/>
            <a:ext cx="1219200" cy="461665"/>
          </a:xfrm>
          <a:prstGeom prst="rect">
            <a:avLst/>
          </a:prstGeom>
          <a:noFill/>
        </p:spPr>
        <p:txBody>
          <a:bodyPr wrap="square" rtlCol="0">
            <a:spAutoFit/>
          </a:bodyPr>
          <a:lstStyle/>
          <a:p>
            <a:r>
              <a:rPr lang="en-US" sz="2400" dirty="0" smtClean="0">
                <a:latin typeface="Calibri"/>
                <a:cs typeface="Calibri"/>
              </a:rPr>
              <a:t>20 min</a:t>
            </a:r>
            <a:endParaRPr lang="en-US" sz="2400" dirty="0">
              <a:latin typeface="Calibri"/>
              <a:cs typeface="Calibri"/>
            </a:endParaRPr>
          </a:p>
        </p:txBody>
      </p:sp>
      <p:sp>
        <p:nvSpPr>
          <p:cNvPr id="16" name="TextBox 15"/>
          <p:cNvSpPr txBox="1"/>
          <p:nvPr/>
        </p:nvSpPr>
        <p:spPr>
          <a:xfrm>
            <a:off x="5383824" y="3544033"/>
            <a:ext cx="1219200" cy="461665"/>
          </a:xfrm>
          <a:prstGeom prst="rect">
            <a:avLst/>
          </a:prstGeom>
          <a:noFill/>
        </p:spPr>
        <p:txBody>
          <a:bodyPr wrap="square" rtlCol="0">
            <a:spAutoFit/>
          </a:bodyPr>
          <a:lstStyle/>
          <a:p>
            <a:r>
              <a:rPr lang="en-US" sz="2400" dirty="0" smtClean="0">
                <a:latin typeface="Calibri"/>
                <a:cs typeface="Calibri"/>
              </a:rPr>
              <a:t>30 min</a:t>
            </a:r>
            <a:endParaRPr lang="en-US" sz="2400" dirty="0">
              <a:latin typeface="Calibri"/>
              <a:cs typeface="Calibri"/>
            </a:endParaRPr>
          </a:p>
        </p:txBody>
      </p:sp>
      <p:sp>
        <p:nvSpPr>
          <p:cNvPr id="17" name="TextBox 16"/>
          <p:cNvSpPr txBox="1"/>
          <p:nvPr/>
        </p:nvSpPr>
        <p:spPr>
          <a:xfrm>
            <a:off x="7669824" y="3544033"/>
            <a:ext cx="1219200" cy="461665"/>
          </a:xfrm>
          <a:prstGeom prst="rect">
            <a:avLst/>
          </a:prstGeom>
          <a:noFill/>
        </p:spPr>
        <p:txBody>
          <a:bodyPr wrap="square" rtlCol="0">
            <a:spAutoFit/>
          </a:bodyPr>
          <a:lstStyle/>
          <a:p>
            <a:r>
              <a:rPr lang="en-US" sz="2400" dirty="0" smtClean="0">
                <a:latin typeface="Calibri"/>
                <a:cs typeface="Calibri"/>
              </a:rPr>
              <a:t>60 min</a:t>
            </a:r>
            <a:endParaRPr lang="en-US" sz="2400" dirty="0">
              <a:latin typeface="Calibri"/>
              <a:cs typeface="Calibri"/>
            </a:endParaRPr>
          </a:p>
        </p:txBody>
      </p:sp>
      <p:sp>
        <p:nvSpPr>
          <p:cNvPr id="18" name="TextBox 17"/>
          <p:cNvSpPr txBox="1"/>
          <p:nvPr/>
        </p:nvSpPr>
        <p:spPr>
          <a:xfrm>
            <a:off x="811824" y="3544033"/>
            <a:ext cx="2286000" cy="461665"/>
          </a:xfrm>
          <a:prstGeom prst="rect">
            <a:avLst/>
          </a:prstGeom>
          <a:noFill/>
        </p:spPr>
        <p:txBody>
          <a:bodyPr wrap="square" rtlCol="0">
            <a:spAutoFit/>
          </a:bodyPr>
          <a:lstStyle/>
          <a:p>
            <a:r>
              <a:rPr lang="en-US" sz="2400" dirty="0" smtClean="0">
                <a:latin typeface="Calibri"/>
                <a:cs typeface="Calibri"/>
              </a:rPr>
              <a:t>Time:</a:t>
            </a:r>
            <a:endParaRPr lang="en-US" sz="2400" dirty="0">
              <a:latin typeface="Calibri"/>
              <a:cs typeface="Calibri"/>
            </a:endParaRPr>
          </a:p>
        </p:txBody>
      </p:sp>
      <p:sp>
        <p:nvSpPr>
          <p:cNvPr id="19" name="Right Arrow 18"/>
          <p:cNvSpPr/>
          <p:nvPr/>
        </p:nvSpPr>
        <p:spPr>
          <a:xfrm>
            <a:off x="8991600" y="3686253"/>
            <a:ext cx="838200" cy="914400"/>
          </a:xfrm>
          <a:prstGeom prst="rightArrow">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TextBox 19"/>
          <p:cNvSpPr txBox="1"/>
          <p:nvPr/>
        </p:nvSpPr>
        <p:spPr>
          <a:xfrm>
            <a:off x="10210800" y="3848833"/>
            <a:ext cx="1219200" cy="523220"/>
          </a:xfrm>
          <a:prstGeom prst="rect">
            <a:avLst/>
          </a:prstGeom>
          <a:noFill/>
        </p:spPr>
        <p:txBody>
          <a:bodyPr wrap="square" rtlCol="0">
            <a:spAutoFit/>
          </a:bodyPr>
          <a:lstStyle/>
          <a:p>
            <a:r>
              <a:rPr lang="en-US" sz="2800" dirty="0" smtClean="0">
                <a:latin typeface="Calibri"/>
                <a:cs typeface="Calibri"/>
              </a:rPr>
              <a:t>35 min</a:t>
            </a:r>
            <a:endParaRPr lang="en-US" sz="2800" dirty="0">
              <a:latin typeface="Calibri"/>
              <a:cs typeface="Calibri"/>
            </a:endParaRPr>
          </a:p>
        </p:txBody>
      </p:sp>
      <p:sp>
        <p:nvSpPr>
          <p:cNvPr id="21" name="TextBox 20"/>
          <p:cNvSpPr txBox="1"/>
          <p:nvPr/>
        </p:nvSpPr>
        <p:spPr>
          <a:xfrm>
            <a:off x="3276600" y="3914853"/>
            <a:ext cx="381000" cy="369332"/>
          </a:xfrm>
          <a:prstGeom prst="rect">
            <a:avLst/>
          </a:prstGeom>
          <a:noFill/>
        </p:spPr>
        <p:txBody>
          <a:bodyPr wrap="square" rtlCol="0">
            <a:spAutoFit/>
          </a:bodyPr>
          <a:lstStyle/>
          <a:p>
            <a:r>
              <a:rPr lang="en-US" dirty="0" smtClean="0">
                <a:latin typeface="Calibri"/>
                <a:cs typeface="Calibri"/>
              </a:rPr>
              <a:t>x</a:t>
            </a:r>
            <a:endParaRPr lang="en-US" dirty="0">
              <a:latin typeface="Calibri"/>
              <a:cs typeface="Calibri"/>
            </a:endParaRPr>
          </a:p>
        </p:txBody>
      </p:sp>
      <p:sp>
        <p:nvSpPr>
          <p:cNvPr id="22" name="TextBox 21"/>
          <p:cNvSpPr txBox="1"/>
          <p:nvPr/>
        </p:nvSpPr>
        <p:spPr>
          <a:xfrm>
            <a:off x="5562600" y="3914853"/>
            <a:ext cx="381000" cy="369332"/>
          </a:xfrm>
          <a:prstGeom prst="rect">
            <a:avLst/>
          </a:prstGeom>
          <a:noFill/>
        </p:spPr>
        <p:txBody>
          <a:bodyPr wrap="square" rtlCol="0">
            <a:spAutoFit/>
          </a:bodyPr>
          <a:lstStyle/>
          <a:p>
            <a:r>
              <a:rPr lang="en-US" dirty="0" smtClean="0">
                <a:latin typeface="Calibri"/>
                <a:cs typeface="Calibri"/>
              </a:rPr>
              <a:t>x</a:t>
            </a:r>
            <a:endParaRPr lang="en-US" dirty="0">
              <a:latin typeface="Calibri"/>
              <a:cs typeface="Calibri"/>
            </a:endParaRPr>
          </a:p>
        </p:txBody>
      </p:sp>
      <p:sp>
        <p:nvSpPr>
          <p:cNvPr id="23" name="TextBox 22"/>
          <p:cNvSpPr txBox="1"/>
          <p:nvPr/>
        </p:nvSpPr>
        <p:spPr>
          <a:xfrm>
            <a:off x="7848600" y="3914853"/>
            <a:ext cx="381000" cy="369332"/>
          </a:xfrm>
          <a:prstGeom prst="rect">
            <a:avLst/>
          </a:prstGeom>
          <a:noFill/>
        </p:spPr>
        <p:txBody>
          <a:bodyPr wrap="square" rtlCol="0">
            <a:spAutoFit/>
          </a:bodyPr>
          <a:lstStyle/>
          <a:p>
            <a:r>
              <a:rPr lang="en-US" dirty="0" smtClean="0">
                <a:latin typeface="Calibri"/>
                <a:cs typeface="Calibri"/>
              </a:rPr>
              <a:t>x</a:t>
            </a:r>
            <a:endParaRPr lang="en-US" dirty="0">
              <a:latin typeface="Calibri"/>
              <a:cs typeface="Calibri"/>
            </a:endParaRPr>
          </a:p>
        </p:txBody>
      </p:sp>
      <p:sp>
        <p:nvSpPr>
          <p:cNvPr id="24" name="TextBox 23"/>
          <p:cNvSpPr txBox="1"/>
          <p:nvPr/>
        </p:nvSpPr>
        <p:spPr>
          <a:xfrm>
            <a:off x="4419600" y="3762453"/>
            <a:ext cx="1219200" cy="646331"/>
          </a:xfrm>
          <a:prstGeom prst="rect">
            <a:avLst/>
          </a:prstGeom>
          <a:noFill/>
        </p:spPr>
        <p:txBody>
          <a:bodyPr wrap="square" rtlCol="0">
            <a:spAutoFit/>
          </a:bodyPr>
          <a:lstStyle/>
          <a:p>
            <a:r>
              <a:rPr lang="en-US" sz="3600" dirty="0" smtClean="0">
                <a:latin typeface="Calibri"/>
                <a:cs typeface="Calibri"/>
              </a:rPr>
              <a:t>+</a:t>
            </a:r>
            <a:endParaRPr lang="en-US" sz="3600" dirty="0">
              <a:latin typeface="Calibri"/>
              <a:cs typeface="Calibri"/>
            </a:endParaRPr>
          </a:p>
        </p:txBody>
      </p:sp>
      <p:sp>
        <p:nvSpPr>
          <p:cNvPr id="25" name="TextBox 24"/>
          <p:cNvSpPr txBox="1"/>
          <p:nvPr/>
        </p:nvSpPr>
        <p:spPr>
          <a:xfrm>
            <a:off x="6629400" y="3762453"/>
            <a:ext cx="1219200" cy="646331"/>
          </a:xfrm>
          <a:prstGeom prst="rect">
            <a:avLst/>
          </a:prstGeom>
          <a:noFill/>
        </p:spPr>
        <p:txBody>
          <a:bodyPr wrap="square" rtlCol="0">
            <a:spAutoFit/>
          </a:bodyPr>
          <a:lstStyle/>
          <a:p>
            <a:r>
              <a:rPr lang="en-US" sz="3600" dirty="0" smtClean="0">
                <a:latin typeface="Calibri"/>
                <a:cs typeface="Calibri"/>
              </a:rPr>
              <a:t>+</a:t>
            </a:r>
            <a:endParaRPr lang="en-US" sz="3600" dirty="0">
              <a:latin typeface="Calibri"/>
              <a:cs typeface="Calibri"/>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6" grpId="0"/>
      <p:bldP spid="17" grpId="0"/>
      <p:bldP spid="18" grpId="0"/>
      <p:bldP spid="19" grpId="0" animBg="1"/>
      <p:bldP spid="20" grpId="0"/>
      <p:bldP spid="21" grpId="0"/>
      <p:bldP spid="22" grpId="0"/>
      <p:bldP spid="23" grpId="0"/>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457200" y="1524000"/>
            <a:ext cx="7239000" cy="4525963"/>
          </a:xfrm>
        </p:spPr>
        <p:txBody>
          <a:bodyPr/>
          <a:lstStyle/>
          <a:p>
            <a:pPr>
              <a:lnSpc>
                <a:spcPct val="80000"/>
              </a:lnSpc>
            </a:pPr>
            <a:r>
              <a:rPr lang="en-US" sz="2400" dirty="0" smtClean="0">
                <a:latin typeface="Calibri"/>
                <a:cs typeface="Calibri"/>
              </a:rPr>
              <a:t>In </a:t>
            </a:r>
            <a:r>
              <a:rPr lang="en-US" sz="2400" dirty="0" err="1" smtClean="0">
                <a:latin typeface="Calibri"/>
                <a:cs typeface="Calibri"/>
              </a:rPr>
              <a:t>expectimax</a:t>
            </a:r>
            <a:r>
              <a:rPr lang="en-US" sz="2400" dirty="0" smtClean="0">
                <a:latin typeface="Calibri"/>
                <a:cs typeface="Calibri"/>
              </a:rPr>
              <a:t> search, we have a probabilistic model of how the opponent (or environment) will behave in any state</a:t>
            </a:r>
          </a:p>
          <a:p>
            <a:pPr lvl="1">
              <a:lnSpc>
                <a:spcPct val="80000"/>
              </a:lnSpc>
            </a:pPr>
            <a:r>
              <a:rPr lang="en-US" sz="2000" dirty="0" smtClean="0">
                <a:latin typeface="Calibri"/>
                <a:cs typeface="Calibri"/>
              </a:rPr>
              <a:t>Model could be a simple uniform distribution (roll a die)</a:t>
            </a:r>
          </a:p>
          <a:p>
            <a:pPr lvl="1">
              <a:lnSpc>
                <a:spcPct val="80000"/>
              </a:lnSpc>
            </a:pPr>
            <a:r>
              <a:rPr lang="en-US" sz="2000" dirty="0" smtClean="0">
                <a:latin typeface="Calibri"/>
                <a:cs typeface="Calibri"/>
              </a:rPr>
              <a:t>Model could be sophisticated and require a great deal of computation</a:t>
            </a:r>
          </a:p>
          <a:p>
            <a:pPr lvl="1">
              <a:lnSpc>
                <a:spcPct val="80000"/>
              </a:lnSpc>
            </a:pPr>
            <a:r>
              <a:rPr lang="en-US" sz="2000" dirty="0" smtClean="0">
                <a:latin typeface="Calibri"/>
                <a:cs typeface="Calibri"/>
              </a:rPr>
              <a:t>We have a chance node for any outcome out of our control: opponent or environment</a:t>
            </a:r>
          </a:p>
          <a:p>
            <a:pPr lvl="1">
              <a:lnSpc>
                <a:spcPct val="80000"/>
              </a:lnSpc>
            </a:pPr>
            <a:r>
              <a:rPr lang="en-US" sz="2000" dirty="0" smtClean="0">
                <a:latin typeface="Calibri"/>
                <a:cs typeface="Calibri"/>
              </a:rPr>
              <a:t>The model might say that adversarial actions are likely!</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For now, assume each chance node magically comes along with probabilities that specify the distribution over its outcomes</a:t>
            </a:r>
          </a:p>
        </p:txBody>
      </p:sp>
      <p:sp>
        <p:nvSpPr>
          <p:cNvPr id="11266" name="Rectangle 2"/>
          <p:cNvSpPr>
            <a:spLocks noGrp="1" noChangeArrowheads="1"/>
          </p:cNvSpPr>
          <p:nvPr>
            <p:ph type="title"/>
          </p:nvPr>
        </p:nvSpPr>
        <p:spPr/>
        <p:txBody>
          <a:bodyPr/>
          <a:lstStyle/>
          <a:p>
            <a:r>
              <a:rPr lang="en-US" smtClean="0">
                <a:latin typeface="Calibri"/>
                <a:cs typeface="Calibri"/>
              </a:rPr>
              <a:t>What Probabilities to Use?</a:t>
            </a:r>
          </a:p>
        </p:txBody>
      </p:sp>
      <p:grpSp>
        <p:nvGrpSpPr>
          <p:cNvPr id="11268" name="Group 50"/>
          <p:cNvGrpSpPr>
            <a:grpSpLocks/>
          </p:cNvGrpSpPr>
          <p:nvPr/>
        </p:nvGrpSpPr>
        <p:grpSpPr bwMode="auto">
          <a:xfrm>
            <a:off x="8382000" y="1676400"/>
            <a:ext cx="2819400" cy="3733800"/>
            <a:chOff x="3408" y="1248"/>
            <a:chExt cx="1776" cy="2352"/>
          </a:xfrm>
        </p:grpSpPr>
        <p:sp>
          <p:nvSpPr>
            <p:cNvPr id="11271" name="AutoShape 27"/>
            <p:cNvSpPr>
              <a:spLocks noChangeArrowheads="1"/>
            </p:cNvSpPr>
            <p:nvPr/>
          </p:nvSpPr>
          <p:spPr bwMode="auto">
            <a:xfrm>
              <a:off x="4141" y="1248"/>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cxnSp>
          <p:nvCxnSpPr>
            <p:cNvPr id="11272" name="AutoShape 28"/>
            <p:cNvCxnSpPr>
              <a:cxnSpLocks noChangeShapeType="1"/>
              <a:stCxn id="11271" idx="3"/>
              <a:endCxn id="11278" idx="0"/>
            </p:cNvCxnSpPr>
            <p:nvPr/>
          </p:nvCxnSpPr>
          <p:spPr bwMode="auto">
            <a:xfrm flipH="1">
              <a:off x="3871" y="1392"/>
              <a:ext cx="360" cy="289"/>
            </a:xfrm>
            <a:prstGeom prst="straightConnector1">
              <a:avLst/>
            </a:prstGeom>
            <a:noFill/>
            <a:ln w="9525">
              <a:solidFill>
                <a:schemeClr val="tx1"/>
              </a:solidFill>
              <a:round/>
              <a:headEnd/>
              <a:tailEnd type="triangle" w="med" len="med"/>
            </a:ln>
          </p:spPr>
        </p:cxnSp>
        <p:cxnSp>
          <p:nvCxnSpPr>
            <p:cNvPr id="11273" name="AutoShape 29"/>
            <p:cNvCxnSpPr>
              <a:cxnSpLocks noChangeShapeType="1"/>
              <a:stCxn id="11271" idx="3"/>
              <a:endCxn id="11279" idx="0"/>
            </p:cNvCxnSpPr>
            <p:nvPr/>
          </p:nvCxnSpPr>
          <p:spPr bwMode="auto">
            <a:xfrm>
              <a:off x="4231" y="1392"/>
              <a:ext cx="361" cy="289"/>
            </a:xfrm>
            <a:prstGeom prst="straightConnector1">
              <a:avLst/>
            </a:prstGeom>
            <a:noFill/>
            <a:ln w="9525">
              <a:solidFill>
                <a:schemeClr val="tx1"/>
              </a:solidFill>
              <a:round/>
              <a:headEnd/>
              <a:tailEnd type="triangle" w="med" len="med"/>
            </a:ln>
          </p:spPr>
        </p:cxnSp>
        <p:cxnSp>
          <p:nvCxnSpPr>
            <p:cNvPr id="11274" name="AutoShape 30"/>
            <p:cNvCxnSpPr>
              <a:cxnSpLocks noChangeShapeType="1"/>
            </p:cNvCxnSpPr>
            <p:nvPr/>
          </p:nvCxnSpPr>
          <p:spPr bwMode="auto">
            <a:xfrm flipH="1">
              <a:off x="3690" y="1861"/>
              <a:ext cx="181" cy="470"/>
            </a:xfrm>
            <a:prstGeom prst="straightConnector1">
              <a:avLst/>
            </a:prstGeom>
            <a:noFill/>
            <a:ln w="9525">
              <a:solidFill>
                <a:schemeClr val="tx1"/>
              </a:solidFill>
              <a:round/>
              <a:headEnd/>
              <a:tailEnd type="triangle" w="med" len="med"/>
            </a:ln>
          </p:spPr>
        </p:cxnSp>
        <p:cxnSp>
          <p:nvCxnSpPr>
            <p:cNvPr id="11275" name="AutoShape 31"/>
            <p:cNvCxnSpPr>
              <a:cxnSpLocks noChangeShapeType="1"/>
            </p:cNvCxnSpPr>
            <p:nvPr/>
          </p:nvCxnSpPr>
          <p:spPr bwMode="auto">
            <a:xfrm>
              <a:off x="3871" y="1861"/>
              <a:ext cx="144" cy="470"/>
            </a:xfrm>
            <a:prstGeom prst="straightConnector1">
              <a:avLst/>
            </a:prstGeom>
            <a:noFill/>
            <a:ln w="9525">
              <a:solidFill>
                <a:schemeClr val="tx1"/>
              </a:solidFill>
              <a:round/>
              <a:headEnd/>
              <a:tailEnd type="triangle" w="med" len="med"/>
            </a:ln>
          </p:spPr>
        </p:cxnSp>
        <p:cxnSp>
          <p:nvCxnSpPr>
            <p:cNvPr id="11276" name="AutoShape 32"/>
            <p:cNvCxnSpPr>
              <a:cxnSpLocks noChangeShapeType="1"/>
            </p:cNvCxnSpPr>
            <p:nvPr/>
          </p:nvCxnSpPr>
          <p:spPr bwMode="auto">
            <a:xfrm flipH="1">
              <a:off x="4412" y="1861"/>
              <a:ext cx="180" cy="470"/>
            </a:xfrm>
            <a:prstGeom prst="straightConnector1">
              <a:avLst/>
            </a:prstGeom>
            <a:noFill/>
            <a:ln w="9525">
              <a:solidFill>
                <a:schemeClr val="tx1"/>
              </a:solidFill>
              <a:round/>
              <a:headEnd/>
              <a:tailEnd type="triangle" w="med" len="med"/>
            </a:ln>
          </p:spPr>
        </p:cxnSp>
        <p:cxnSp>
          <p:nvCxnSpPr>
            <p:cNvPr id="11277" name="AutoShape 33"/>
            <p:cNvCxnSpPr>
              <a:cxnSpLocks noChangeShapeType="1"/>
            </p:cNvCxnSpPr>
            <p:nvPr/>
          </p:nvCxnSpPr>
          <p:spPr bwMode="auto">
            <a:xfrm>
              <a:off x="4592" y="1861"/>
              <a:ext cx="180" cy="470"/>
            </a:xfrm>
            <a:prstGeom prst="straightConnector1">
              <a:avLst/>
            </a:prstGeom>
            <a:noFill/>
            <a:ln w="9525">
              <a:solidFill>
                <a:schemeClr val="tx1"/>
              </a:solidFill>
              <a:round/>
              <a:headEnd/>
              <a:tailEnd type="triangle" w="med" len="med"/>
            </a:ln>
          </p:spPr>
        </p:cxnSp>
        <p:sp>
          <p:nvSpPr>
            <p:cNvPr id="11278" name="Oval 34"/>
            <p:cNvSpPr>
              <a:spLocks noChangeArrowheads="1"/>
            </p:cNvSpPr>
            <p:nvPr/>
          </p:nvSpPr>
          <p:spPr bwMode="auto">
            <a:xfrm>
              <a:off x="3780" y="1681"/>
              <a:ext cx="181"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11279" name="Oval 35"/>
            <p:cNvSpPr>
              <a:spLocks noChangeArrowheads="1"/>
            </p:cNvSpPr>
            <p:nvPr/>
          </p:nvSpPr>
          <p:spPr bwMode="auto">
            <a:xfrm>
              <a:off x="4502" y="1681"/>
              <a:ext cx="180"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pic>
          <p:nvPicPr>
            <p:cNvPr id="11280" name="Picture 36"/>
            <p:cNvPicPr>
              <a:picLocks noChangeAspect="1" noChangeArrowheads="1"/>
            </p:cNvPicPr>
            <p:nvPr/>
          </p:nvPicPr>
          <p:blipFill>
            <a:blip r:embed="rId3" cstate="print"/>
            <a:srcRect/>
            <a:stretch>
              <a:fillRect/>
            </a:stretch>
          </p:blipFill>
          <p:spPr bwMode="auto">
            <a:xfrm>
              <a:off x="5022" y="1681"/>
              <a:ext cx="162" cy="126"/>
            </a:xfrm>
            <a:prstGeom prst="rect">
              <a:avLst/>
            </a:prstGeom>
            <a:noFill/>
            <a:ln w="9525">
              <a:noFill/>
              <a:miter lim="800000"/>
              <a:headEnd/>
              <a:tailEnd/>
            </a:ln>
          </p:spPr>
        </p:pic>
        <p:pic>
          <p:nvPicPr>
            <p:cNvPr id="11281" name="Picture 37"/>
            <p:cNvPicPr>
              <a:picLocks noChangeAspect="1" noChangeArrowheads="1"/>
            </p:cNvPicPr>
            <p:nvPr/>
          </p:nvPicPr>
          <p:blipFill>
            <a:blip r:embed="rId4" cstate="print"/>
            <a:srcRect/>
            <a:stretch>
              <a:fillRect/>
            </a:stretch>
          </p:blipFill>
          <p:spPr bwMode="auto">
            <a:xfrm>
              <a:off x="5028" y="2367"/>
              <a:ext cx="148" cy="133"/>
            </a:xfrm>
            <a:prstGeom prst="rect">
              <a:avLst/>
            </a:prstGeom>
            <a:noFill/>
            <a:ln w="9525">
              <a:noFill/>
              <a:miter lim="800000"/>
              <a:headEnd/>
              <a:tailEnd/>
            </a:ln>
          </p:spPr>
        </p:pic>
        <p:pic>
          <p:nvPicPr>
            <p:cNvPr id="11282" name="Picture 38"/>
            <p:cNvPicPr>
              <a:picLocks noChangeAspect="1" noChangeArrowheads="1"/>
            </p:cNvPicPr>
            <p:nvPr/>
          </p:nvPicPr>
          <p:blipFill>
            <a:blip r:embed="rId5" cstate="print"/>
            <a:srcRect/>
            <a:stretch>
              <a:fillRect/>
            </a:stretch>
          </p:blipFill>
          <p:spPr bwMode="auto">
            <a:xfrm>
              <a:off x="5013" y="1248"/>
              <a:ext cx="162" cy="141"/>
            </a:xfrm>
            <a:prstGeom prst="rect">
              <a:avLst/>
            </a:prstGeom>
            <a:noFill/>
            <a:ln w="9525">
              <a:noFill/>
              <a:miter lim="800000"/>
              <a:headEnd/>
              <a:tailEnd/>
            </a:ln>
          </p:spPr>
        </p:pic>
        <p:sp>
          <p:nvSpPr>
            <p:cNvPr id="11283" name="Oval 40"/>
            <p:cNvSpPr>
              <a:spLocks noChangeArrowheads="1"/>
            </p:cNvSpPr>
            <p:nvPr/>
          </p:nvSpPr>
          <p:spPr bwMode="auto">
            <a:xfrm>
              <a:off x="3961" y="2331"/>
              <a:ext cx="180"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11284" name="Oval 41"/>
            <p:cNvSpPr>
              <a:spLocks noChangeArrowheads="1"/>
            </p:cNvSpPr>
            <p:nvPr/>
          </p:nvSpPr>
          <p:spPr bwMode="auto">
            <a:xfrm>
              <a:off x="4321" y="2331"/>
              <a:ext cx="181"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11285" name="Oval 42"/>
            <p:cNvSpPr>
              <a:spLocks noChangeArrowheads="1"/>
            </p:cNvSpPr>
            <p:nvPr/>
          </p:nvSpPr>
          <p:spPr bwMode="auto">
            <a:xfrm>
              <a:off x="4682" y="2331"/>
              <a:ext cx="181"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cxnSp>
          <p:nvCxnSpPr>
            <p:cNvPr id="11286" name="AutoShape 43"/>
            <p:cNvCxnSpPr>
              <a:cxnSpLocks noChangeShapeType="1"/>
            </p:cNvCxnSpPr>
            <p:nvPr/>
          </p:nvCxnSpPr>
          <p:spPr bwMode="auto">
            <a:xfrm>
              <a:off x="3696" y="2496"/>
              <a:ext cx="180" cy="470"/>
            </a:xfrm>
            <a:prstGeom prst="straightConnector1">
              <a:avLst/>
            </a:prstGeom>
            <a:noFill/>
            <a:ln w="9525">
              <a:solidFill>
                <a:schemeClr val="tx1"/>
              </a:solidFill>
              <a:round/>
              <a:headEnd/>
              <a:tailEnd type="triangle" w="med" len="med"/>
            </a:ln>
          </p:spPr>
        </p:cxnSp>
        <p:sp>
          <p:nvSpPr>
            <p:cNvPr id="11287" name="Line 44"/>
            <p:cNvSpPr>
              <a:spLocks noChangeShapeType="1"/>
            </p:cNvSpPr>
            <p:nvPr/>
          </p:nvSpPr>
          <p:spPr bwMode="auto">
            <a:xfrm flipH="1">
              <a:off x="3552" y="2496"/>
              <a:ext cx="144" cy="48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11288" name="AutoShape 45"/>
            <p:cNvSpPr>
              <a:spLocks noChangeArrowheads="1"/>
            </p:cNvSpPr>
            <p:nvPr/>
          </p:nvSpPr>
          <p:spPr bwMode="auto">
            <a:xfrm>
              <a:off x="3456" y="2976"/>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pic>
          <p:nvPicPr>
            <p:cNvPr id="11289" name="Picture 46"/>
            <p:cNvPicPr>
              <a:picLocks noChangeAspect="1" noChangeArrowheads="1"/>
            </p:cNvPicPr>
            <p:nvPr/>
          </p:nvPicPr>
          <p:blipFill>
            <a:blip r:embed="rId5" cstate="print"/>
            <a:srcRect/>
            <a:stretch>
              <a:fillRect/>
            </a:stretch>
          </p:blipFill>
          <p:spPr bwMode="auto">
            <a:xfrm>
              <a:off x="5022" y="2976"/>
              <a:ext cx="162" cy="141"/>
            </a:xfrm>
            <a:prstGeom prst="rect">
              <a:avLst/>
            </a:prstGeom>
            <a:noFill/>
            <a:ln w="9525">
              <a:noFill/>
              <a:miter lim="800000"/>
              <a:headEnd/>
              <a:tailEnd/>
            </a:ln>
          </p:spPr>
        </p:pic>
        <p:cxnSp>
          <p:nvCxnSpPr>
            <p:cNvPr id="11290" name="AutoShape 47"/>
            <p:cNvCxnSpPr>
              <a:cxnSpLocks noChangeShapeType="1"/>
            </p:cNvCxnSpPr>
            <p:nvPr/>
          </p:nvCxnSpPr>
          <p:spPr bwMode="auto">
            <a:xfrm>
              <a:off x="3552" y="3120"/>
              <a:ext cx="180" cy="470"/>
            </a:xfrm>
            <a:prstGeom prst="straightConnector1">
              <a:avLst/>
            </a:prstGeom>
            <a:noFill/>
            <a:ln w="9525">
              <a:solidFill>
                <a:schemeClr val="tx1"/>
              </a:solidFill>
              <a:round/>
              <a:headEnd/>
              <a:tailEnd type="triangle" w="med" len="med"/>
            </a:ln>
          </p:spPr>
        </p:cxnSp>
        <p:sp>
          <p:nvSpPr>
            <p:cNvPr id="11291" name="Line 48"/>
            <p:cNvSpPr>
              <a:spLocks noChangeShapeType="1"/>
            </p:cNvSpPr>
            <p:nvPr/>
          </p:nvSpPr>
          <p:spPr bwMode="auto">
            <a:xfrm flipH="1">
              <a:off x="3408" y="3120"/>
              <a:ext cx="144" cy="48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11292" name="Oval 39"/>
            <p:cNvSpPr>
              <a:spLocks noChangeArrowheads="1"/>
            </p:cNvSpPr>
            <p:nvPr/>
          </p:nvSpPr>
          <p:spPr bwMode="auto">
            <a:xfrm>
              <a:off x="3600" y="2331"/>
              <a:ext cx="180"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grpSp>
      <p:sp>
        <p:nvSpPr>
          <p:cNvPr id="11269" name="Text Box 51"/>
          <p:cNvSpPr txBox="1">
            <a:spLocks noChangeArrowheads="1"/>
          </p:cNvSpPr>
          <p:nvPr/>
        </p:nvSpPr>
        <p:spPr bwMode="auto">
          <a:xfrm>
            <a:off x="8077200" y="5715000"/>
            <a:ext cx="3886200" cy="915988"/>
          </a:xfrm>
          <a:prstGeom prst="rect">
            <a:avLst/>
          </a:prstGeom>
          <a:noFill/>
          <a:ln w="9525">
            <a:noFill/>
            <a:miter lim="800000"/>
            <a:headEnd/>
            <a:tailEnd/>
          </a:ln>
        </p:spPr>
        <p:txBody>
          <a:bodyPr>
            <a:spAutoFit/>
          </a:bodyPr>
          <a:lstStyle/>
          <a:p>
            <a:pPr algn="ctr">
              <a:spcBef>
                <a:spcPct val="50000"/>
              </a:spcBef>
            </a:pPr>
            <a:r>
              <a:rPr lang="en-US" i="1" dirty="0">
                <a:solidFill>
                  <a:srgbClr val="CC0000"/>
                </a:solidFill>
                <a:latin typeface="Calibri"/>
                <a:cs typeface="Calibri"/>
              </a:rPr>
              <a:t>Having a probabilistic belief about </a:t>
            </a:r>
            <a:r>
              <a:rPr lang="en-US" i="1" dirty="0" smtClean="0">
                <a:solidFill>
                  <a:srgbClr val="CC0000"/>
                </a:solidFill>
                <a:latin typeface="Calibri"/>
                <a:cs typeface="Calibri"/>
              </a:rPr>
              <a:t>another </a:t>
            </a:r>
            <a:r>
              <a:rPr lang="en-US" i="1" dirty="0">
                <a:solidFill>
                  <a:srgbClr val="CC0000"/>
                </a:solidFill>
                <a:latin typeface="Calibri"/>
                <a:cs typeface="Calibri"/>
              </a:rPr>
              <a:t>agent’s action does not mean that </a:t>
            </a:r>
            <a:r>
              <a:rPr lang="en-US" i="1" dirty="0" smtClean="0">
                <a:solidFill>
                  <a:srgbClr val="CC0000"/>
                </a:solidFill>
                <a:latin typeface="Calibri"/>
                <a:cs typeface="Calibri"/>
              </a:rPr>
              <a:t>the agent </a:t>
            </a:r>
            <a:r>
              <a:rPr lang="en-US" i="1" dirty="0">
                <a:solidFill>
                  <a:srgbClr val="CC0000"/>
                </a:solidFill>
                <a:latin typeface="Calibri"/>
                <a:cs typeface="Calibri"/>
              </a:rPr>
              <a:t>is flipping any coins!</a:t>
            </a:r>
          </a:p>
        </p:txBody>
      </p: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46706" y="1519387"/>
            <a:ext cx="2206625" cy="2273308"/>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0-#ppt_w/2"/>
                                          </p:val>
                                        </p:tav>
                                        <p:tav tm="100000">
                                          <p:val>
                                            <p:strVal val="#ppt_x"/>
                                          </p:val>
                                        </p:tav>
                                      </p:tavLst>
                                    </p:anim>
                                    <p:anim calcmode="lin" valueType="num">
                                      <p:cBhvr additive="base">
                                        <p:cTn id="8" dur="500" fill="hold"/>
                                        <p:tgtEl>
                                          <p:spTgt spid="409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4099"/>
                                        </p:tgtEl>
                                        <p:attrNameLst>
                                          <p:attrName>ppt_x</p:attrName>
                                        </p:attrNameLst>
                                      </p:cBhvr>
                                      <p:tavLst>
                                        <p:tav tm="0">
                                          <p:val>
                                            <p:strVal val="ppt_x"/>
                                          </p:val>
                                        </p:tav>
                                        <p:tav tm="100000">
                                          <p:val>
                                            <p:strVal val="1+ppt_w/2"/>
                                          </p:val>
                                        </p:tav>
                                      </p:tavLst>
                                    </p:anim>
                                    <p:anim calcmode="lin" valueType="num">
                                      <p:cBhvr additive="base">
                                        <p:cTn id="13" dur="500"/>
                                        <p:tgtEl>
                                          <p:spTgt spid="4099"/>
                                        </p:tgtEl>
                                        <p:attrNameLst>
                                          <p:attrName>ppt_y</p:attrName>
                                        </p:attrNameLst>
                                      </p:cBhvr>
                                      <p:tavLst>
                                        <p:tav tm="0">
                                          <p:val>
                                            <p:strVal val="ppt_y"/>
                                          </p:val>
                                        </p:tav>
                                        <p:tav tm="100000">
                                          <p:val>
                                            <p:strVal val="ppt_y"/>
                                          </p:val>
                                        </p:tav>
                                      </p:tavLst>
                                    </p:anim>
                                    <p:set>
                                      <p:cBhvr>
                                        <p:cTn id="14" dur="1" fill="hold">
                                          <p:stCondLst>
                                            <p:cond delay="499"/>
                                          </p:stCondLst>
                                        </p:cTn>
                                        <p:tgtEl>
                                          <p:spTgt spid="40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Informed Probabilities</a:t>
            </a:r>
            <a:endParaRPr lang="en-US" dirty="0"/>
          </a:p>
        </p:txBody>
      </p:sp>
      <p:sp>
        <p:nvSpPr>
          <p:cNvPr id="3" name="Content Placeholder 2"/>
          <p:cNvSpPr>
            <a:spLocks noGrp="1"/>
          </p:cNvSpPr>
          <p:nvPr>
            <p:ph idx="1"/>
          </p:nvPr>
        </p:nvSpPr>
        <p:spPr>
          <a:xfrm>
            <a:off x="406400" y="1443036"/>
            <a:ext cx="11379200" cy="4729164"/>
          </a:xfrm>
        </p:spPr>
        <p:txBody>
          <a:bodyPr/>
          <a:lstStyle/>
          <a:p>
            <a:r>
              <a:rPr lang="en-US" sz="2400" dirty="0" smtClean="0"/>
              <a:t>Let’s say you know that your opponent is actually running a depth 2 </a:t>
            </a:r>
            <a:r>
              <a:rPr lang="en-US" sz="2400" dirty="0" err="1" smtClean="0"/>
              <a:t>minimax</a:t>
            </a:r>
            <a:r>
              <a:rPr lang="en-US" sz="2400" dirty="0" smtClean="0"/>
              <a:t>, using the result 80% of the time, and moving randomly otherwise</a:t>
            </a:r>
          </a:p>
          <a:p>
            <a:r>
              <a:rPr lang="en-US" sz="2400" dirty="0" smtClean="0"/>
              <a:t>Question: What tree search should you use?  </a:t>
            </a:r>
          </a:p>
          <a:p>
            <a:endParaRPr lang="en-US" sz="2400" dirty="0"/>
          </a:p>
        </p:txBody>
      </p:sp>
      <p:sp>
        <p:nvSpPr>
          <p:cNvPr id="29" name="Cloud Callout 28"/>
          <p:cNvSpPr/>
          <p:nvPr/>
        </p:nvSpPr>
        <p:spPr>
          <a:xfrm>
            <a:off x="533400" y="3352800"/>
            <a:ext cx="2286000" cy="2362200"/>
          </a:xfrm>
          <a:prstGeom prst="cloudCallout">
            <a:avLst>
              <a:gd name="adj1" fmla="val 85321"/>
              <a:gd name="adj2" fmla="val -25814"/>
            </a:avLst>
          </a:prstGeom>
          <a:solidFill>
            <a:srgbClr val="B5ED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914400" y="3886200"/>
            <a:ext cx="1524000" cy="943442"/>
            <a:chOff x="7620000" y="2801226"/>
            <a:chExt cx="3352800" cy="2075574"/>
          </a:xfrm>
        </p:grpSpPr>
        <p:sp>
          <p:nvSpPr>
            <p:cNvPr id="40" name="AutoShape 5"/>
            <p:cNvSpPr>
              <a:spLocks noChangeArrowheads="1"/>
            </p:cNvSpPr>
            <p:nvPr/>
          </p:nvSpPr>
          <p:spPr bwMode="auto">
            <a:xfrm>
              <a:off x="82296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41" name="AutoShape 6"/>
            <p:cNvSpPr>
              <a:spLocks noChangeArrowheads="1"/>
            </p:cNvSpPr>
            <p:nvPr/>
          </p:nvSpPr>
          <p:spPr bwMode="auto">
            <a:xfrm rot="10800000">
              <a:off x="7848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42" name="AutoShape 7"/>
            <p:cNvSpPr>
              <a:spLocks noChangeArrowheads="1"/>
            </p:cNvSpPr>
            <p:nvPr/>
          </p:nvSpPr>
          <p:spPr bwMode="auto">
            <a:xfrm rot="10800000">
              <a:off x="8610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cxnSp>
          <p:nvCxnSpPr>
            <p:cNvPr id="43" name="AutoShape 12"/>
            <p:cNvCxnSpPr>
              <a:cxnSpLocks noChangeShapeType="1"/>
              <a:stCxn id="40" idx="3"/>
              <a:endCxn id="41" idx="3"/>
            </p:cNvCxnSpPr>
            <p:nvPr/>
          </p:nvCxnSpPr>
          <p:spPr bwMode="auto">
            <a:xfrm flipH="1">
              <a:off x="8039100" y="3733800"/>
              <a:ext cx="381000" cy="304800"/>
            </a:xfrm>
            <a:prstGeom prst="straightConnector1">
              <a:avLst/>
            </a:prstGeom>
            <a:noFill/>
            <a:ln w="9525">
              <a:solidFill>
                <a:schemeClr val="tx1"/>
              </a:solidFill>
              <a:round/>
              <a:headEnd/>
              <a:tailEnd type="triangle" w="med" len="med"/>
            </a:ln>
          </p:spPr>
        </p:cxnSp>
        <p:cxnSp>
          <p:nvCxnSpPr>
            <p:cNvPr id="44" name="AutoShape 13"/>
            <p:cNvCxnSpPr>
              <a:cxnSpLocks noChangeShapeType="1"/>
              <a:stCxn id="40" idx="3"/>
              <a:endCxn id="42" idx="3"/>
            </p:cNvCxnSpPr>
            <p:nvPr/>
          </p:nvCxnSpPr>
          <p:spPr bwMode="auto">
            <a:xfrm>
              <a:off x="8420100" y="3733800"/>
              <a:ext cx="381000" cy="304800"/>
            </a:xfrm>
            <a:prstGeom prst="straightConnector1">
              <a:avLst/>
            </a:prstGeom>
            <a:noFill/>
            <a:ln w="9525">
              <a:solidFill>
                <a:schemeClr val="tx1"/>
              </a:solidFill>
              <a:round/>
              <a:headEnd/>
              <a:tailEnd type="triangle" w="med" len="med"/>
            </a:ln>
          </p:spPr>
        </p:cxnSp>
        <p:sp>
          <p:nvSpPr>
            <p:cNvPr id="49" name="AutoShape 5"/>
            <p:cNvSpPr>
              <a:spLocks noChangeArrowheads="1"/>
            </p:cNvSpPr>
            <p:nvPr/>
          </p:nvSpPr>
          <p:spPr bwMode="auto">
            <a:xfrm>
              <a:off x="99822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50" name="AutoShape 6"/>
            <p:cNvSpPr>
              <a:spLocks noChangeArrowheads="1"/>
            </p:cNvSpPr>
            <p:nvPr/>
          </p:nvSpPr>
          <p:spPr bwMode="auto">
            <a:xfrm rot="10800000">
              <a:off x="9601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51" name="AutoShape 7"/>
            <p:cNvSpPr>
              <a:spLocks noChangeArrowheads="1"/>
            </p:cNvSpPr>
            <p:nvPr/>
          </p:nvSpPr>
          <p:spPr bwMode="auto">
            <a:xfrm rot="10800000">
              <a:off x="10363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cxnSp>
          <p:nvCxnSpPr>
            <p:cNvPr id="52" name="AutoShape 12"/>
            <p:cNvCxnSpPr>
              <a:cxnSpLocks noChangeShapeType="1"/>
              <a:stCxn id="49" idx="3"/>
              <a:endCxn id="50" idx="3"/>
            </p:cNvCxnSpPr>
            <p:nvPr/>
          </p:nvCxnSpPr>
          <p:spPr bwMode="auto">
            <a:xfrm flipH="1">
              <a:off x="9791700" y="3733800"/>
              <a:ext cx="381000" cy="304800"/>
            </a:xfrm>
            <a:prstGeom prst="straightConnector1">
              <a:avLst/>
            </a:prstGeom>
            <a:noFill/>
            <a:ln w="9525">
              <a:solidFill>
                <a:schemeClr val="tx1"/>
              </a:solidFill>
              <a:round/>
              <a:headEnd/>
              <a:tailEnd type="triangle" w="med" len="med"/>
            </a:ln>
          </p:spPr>
        </p:cxnSp>
        <p:cxnSp>
          <p:nvCxnSpPr>
            <p:cNvPr id="53" name="AutoShape 13"/>
            <p:cNvCxnSpPr>
              <a:cxnSpLocks noChangeShapeType="1"/>
              <a:stCxn id="49" idx="3"/>
              <a:endCxn id="51" idx="3"/>
            </p:cNvCxnSpPr>
            <p:nvPr/>
          </p:nvCxnSpPr>
          <p:spPr bwMode="auto">
            <a:xfrm>
              <a:off x="10172700" y="3733800"/>
              <a:ext cx="381000" cy="304800"/>
            </a:xfrm>
            <a:prstGeom prst="straightConnector1">
              <a:avLst/>
            </a:prstGeom>
            <a:noFill/>
            <a:ln w="9525">
              <a:solidFill>
                <a:schemeClr val="tx1"/>
              </a:solidFill>
              <a:round/>
              <a:headEnd/>
              <a:tailEnd type="triangle" w="med" len="med"/>
            </a:ln>
          </p:spPr>
        </p:cxnSp>
        <p:cxnSp>
          <p:nvCxnSpPr>
            <p:cNvPr id="54" name="AutoShape 12"/>
            <p:cNvCxnSpPr>
              <a:cxnSpLocks noChangeShapeType="1"/>
              <a:stCxn id="58" idx="0"/>
              <a:endCxn id="40" idx="0"/>
            </p:cNvCxnSpPr>
            <p:nvPr/>
          </p:nvCxnSpPr>
          <p:spPr bwMode="auto">
            <a:xfrm flipH="1">
              <a:off x="8420100" y="3106025"/>
              <a:ext cx="838200" cy="322973"/>
            </a:xfrm>
            <a:prstGeom prst="straightConnector1">
              <a:avLst/>
            </a:prstGeom>
            <a:noFill/>
            <a:ln w="9525">
              <a:solidFill>
                <a:schemeClr val="tx1"/>
              </a:solidFill>
              <a:round/>
              <a:headEnd/>
              <a:tailEnd type="triangle" w="med" len="med"/>
            </a:ln>
          </p:spPr>
        </p:cxnSp>
        <p:cxnSp>
          <p:nvCxnSpPr>
            <p:cNvPr id="55" name="AutoShape 13"/>
            <p:cNvCxnSpPr>
              <a:cxnSpLocks noChangeShapeType="1"/>
              <a:stCxn id="58" idx="0"/>
              <a:endCxn id="49" idx="0"/>
            </p:cNvCxnSpPr>
            <p:nvPr/>
          </p:nvCxnSpPr>
          <p:spPr bwMode="auto">
            <a:xfrm>
              <a:off x="9258300" y="3106025"/>
              <a:ext cx="914399" cy="322973"/>
            </a:xfrm>
            <a:prstGeom prst="straightConnector1">
              <a:avLst/>
            </a:prstGeom>
            <a:noFill/>
            <a:ln w="28575">
              <a:solidFill>
                <a:srgbClr val="C00000"/>
              </a:solidFill>
              <a:round/>
              <a:headEnd/>
              <a:tailEnd type="triangle" w="med" len="med"/>
            </a:ln>
          </p:spPr>
        </p:cxnSp>
        <p:sp>
          <p:nvSpPr>
            <p:cNvPr id="58" name="AutoShape 7"/>
            <p:cNvSpPr>
              <a:spLocks noChangeArrowheads="1"/>
            </p:cNvSpPr>
            <p:nvPr/>
          </p:nvSpPr>
          <p:spPr bwMode="auto">
            <a:xfrm rot="10800000">
              <a:off x="9067800" y="2801226"/>
              <a:ext cx="381000" cy="304799"/>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61" name="AutoShape 5"/>
            <p:cNvSpPr>
              <a:spLocks noChangeArrowheads="1"/>
            </p:cNvSpPr>
            <p:nvPr/>
          </p:nvSpPr>
          <p:spPr bwMode="auto">
            <a:xfrm>
              <a:off x="7620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62" name="AutoShape 5"/>
            <p:cNvSpPr>
              <a:spLocks noChangeArrowheads="1"/>
            </p:cNvSpPr>
            <p:nvPr/>
          </p:nvSpPr>
          <p:spPr bwMode="auto">
            <a:xfrm>
              <a:off x="8001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cxnSp>
          <p:nvCxnSpPr>
            <p:cNvPr id="63" name="AutoShape 12"/>
            <p:cNvCxnSpPr>
              <a:cxnSpLocks noChangeShapeType="1"/>
              <a:stCxn id="41" idx="0"/>
              <a:endCxn id="61" idx="0"/>
            </p:cNvCxnSpPr>
            <p:nvPr/>
          </p:nvCxnSpPr>
          <p:spPr bwMode="auto">
            <a:xfrm flipH="1">
              <a:off x="7810500" y="4343400"/>
              <a:ext cx="228600" cy="228600"/>
            </a:xfrm>
            <a:prstGeom prst="straightConnector1">
              <a:avLst/>
            </a:prstGeom>
            <a:noFill/>
            <a:ln w="9525">
              <a:solidFill>
                <a:schemeClr val="tx1"/>
              </a:solidFill>
              <a:round/>
              <a:headEnd/>
              <a:tailEnd type="triangle" w="med" len="med"/>
            </a:ln>
          </p:spPr>
        </p:cxnSp>
        <p:cxnSp>
          <p:nvCxnSpPr>
            <p:cNvPr id="64" name="AutoShape 13"/>
            <p:cNvCxnSpPr>
              <a:cxnSpLocks noChangeShapeType="1"/>
              <a:stCxn id="41" idx="0"/>
              <a:endCxn id="62" idx="0"/>
            </p:cNvCxnSpPr>
            <p:nvPr/>
          </p:nvCxnSpPr>
          <p:spPr bwMode="auto">
            <a:xfrm>
              <a:off x="8039100" y="4343400"/>
              <a:ext cx="152400" cy="228600"/>
            </a:xfrm>
            <a:prstGeom prst="straightConnector1">
              <a:avLst/>
            </a:prstGeom>
            <a:noFill/>
            <a:ln w="9525">
              <a:solidFill>
                <a:schemeClr val="tx1"/>
              </a:solidFill>
              <a:round/>
              <a:headEnd/>
              <a:tailEnd type="triangle" w="med" len="med"/>
            </a:ln>
          </p:spPr>
        </p:cxnSp>
        <p:sp>
          <p:nvSpPr>
            <p:cNvPr id="70" name="AutoShape 5"/>
            <p:cNvSpPr>
              <a:spLocks noChangeArrowheads="1"/>
            </p:cNvSpPr>
            <p:nvPr/>
          </p:nvSpPr>
          <p:spPr bwMode="auto">
            <a:xfrm>
              <a:off x="8458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71" name="AutoShape 5"/>
            <p:cNvSpPr>
              <a:spLocks noChangeArrowheads="1"/>
            </p:cNvSpPr>
            <p:nvPr/>
          </p:nvSpPr>
          <p:spPr bwMode="auto">
            <a:xfrm>
              <a:off x="8839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cxnSp>
          <p:nvCxnSpPr>
            <p:cNvPr id="72" name="AutoShape 12"/>
            <p:cNvCxnSpPr>
              <a:cxnSpLocks noChangeShapeType="1"/>
              <a:stCxn id="42" idx="0"/>
              <a:endCxn id="70" idx="0"/>
            </p:cNvCxnSpPr>
            <p:nvPr/>
          </p:nvCxnSpPr>
          <p:spPr bwMode="auto">
            <a:xfrm flipH="1">
              <a:off x="8648700" y="4343400"/>
              <a:ext cx="152400" cy="228600"/>
            </a:xfrm>
            <a:prstGeom prst="straightConnector1">
              <a:avLst/>
            </a:prstGeom>
            <a:noFill/>
            <a:ln w="9525">
              <a:solidFill>
                <a:schemeClr val="tx1"/>
              </a:solidFill>
              <a:round/>
              <a:headEnd/>
              <a:tailEnd type="triangle" w="med" len="med"/>
            </a:ln>
          </p:spPr>
        </p:cxnSp>
        <p:cxnSp>
          <p:nvCxnSpPr>
            <p:cNvPr id="73" name="AutoShape 13"/>
            <p:cNvCxnSpPr>
              <a:cxnSpLocks noChangeShapeType="1"/>
              <a:stCxn id="42" idx="0"/>
              <a:endCxn id="71" idx="0"/>
            </p:cNvCxnSpPr>
            <p:nvPr/>
          </p:nvCxnSpPr>
          <p:spPr bwMode="auto">
            <a:xfrm>
              <a:off x="8801100" y="4343400"/>
              <a:ext cx="228600" cy="228600"/>
            </a:xfrm>
            <a:prstGeom prst="straightConnector1">
              <a:avLst/>
            </a:prstGeom>
            <a:noFill/>
            <a:ln w="9525">
              <a:solidFill>
                <a:schemeClr val="tx1"/>
              </a:solidFill>
              <a:round/>
              <a:headEnd/>
              <a:tailEnd type="triangle" w="med" len="med"/>
            </a:ln>
          </p:spPr>
        </p:cxnSp>
        <p:sp>
          <p:nvSpPr>
            <p:cNvPr id="76" name="AutoShape 5"/>
            <p:cNvSpPr>
              <a:spLocks noChangeArrowheads="1"/>
            </p:cNvSpPr>
            <p:nvPr/>
          </p:nvSpPr>
          <p:spPr bwMode="auto">
            <a:xfrm>
              <a:off x="9372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77" name="AutoShape 5"/>
            <p:cNvSpPr>
              <a:spLocks noChangeArrowheads="1"/>
            </p:cNvSpPr>
            <p:nvPr/>
          </p:nvSpPr>
          <p:spPr bwMode="auto">
            <a:xfrm>
              <a:off x="9753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cxnSp>
          <p:nvCxnSpPr>
            <p:cNvPr id="78" name="AutoShape 12"/>
            <p:cNvCxnSpPr>
              <a:cxnSpLocks noChangeShapeType="1"/>
              <a:endCxn id="76" idx="0"/>
            </p:cNvCxnSpPr>
            <p:nvPr/>
          </p:nvCxnSpPr>
          <p:spPr bwMode="auto">
            <a:xfrm flipH="1">
              <a:off x="9563100" y="4343400"/>
              <a:ext cx="228600" cy="228600"/>
            </a:xfrm>
            <a:prstGeom prst="straightConnector1">
              <a:avLst/>
            </a:prstGeom>
            <a:noFill/>
            <a:ln w="9525">
              <a:solidFill>
                <a:schemeClr val="tx1"/>
              </a:solidFill>
              <a:round/>
              <a:headEnd/>
              <a:tailEnd type="triangle" w="med" len="med"/>
            </a:ln>
          </p:spPr>
        </p:cxnSp>
        <p:cxnSp>
          <p:nvCxnSpPr>
            <p:cNvPr id="79" name="AutoShape 13"/>
            <p:cNvCxnSpPr>
              <a:cxnSpLocks noChangeShapeType="1"/>
              <a:endCxn id="77" idx="0"/>
            </p:cNvCxnSpPr>
            <p:nvPr/>
          </p:nvCxnSpPr>
          <p:spPr bwMode="auto">
            <a:xfrm>
              <a:off x="9791700" y="4343400"/>
              <a:ext cx="152400" cy="228600"/>
            </a:xfrm>
            <a:prstGeom prst="straightConnector1">
              <a:avLst/>
            </a:prstGeom>
            <a:noFill/>
            <a:ln w="9525">
              <a:solidFill>
                <a:schemeClr val="tx1"/>
              </a:solidFill>
              <a:round/>
              <a:headEnd/>
              <a:tailEnd type="triangle" w="med" len="med"/>
            </a:ln>
          </p:spPr>
        </p:cxnSp>
        <p:sp>
          <p:nvSpPr>
            <p:cNvPr id="80" name="AutoShape 5"/>
            <p:cNvSpPr>
              <a:spLocks noChangeArrowheads="1"/>
            </p:cNvSpPr>
            <p:nvPr/>
          </p:nvSpPr>
          <p:spPr bwMode="auto">
            <a:xfrm>
              <a:off x="10210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81" name="AutoShape 5"/>
            <p:cNvSpPr>
              <a:spLocks noChangeArrowheads="1"/>
            </p:cNvSpPr>
            <p:nvPr/>
          </p:nvSpPr>
          <p:spPr bwMode="auto">
            <a:xfrm>
              <a:off x="10591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cxnSp>
          <p:nvCxnSpPr>
            <p:cNvPr id="82" name="AutoShape 12"/>
            <p:cNvCxnSpPr>
              <a:cxnSpLocks noChangeShapeType="1"/>
              <a:endCxn id="80" idx="0"/>
            </p:cNvCxnSpPr>
            <p:nvPr/>
          </p:nvCxnSpPr>
          <p:spPr bwMode="auto">
            <a:xfrm flipH="1">
              <a:off x="10401300" y="4343400"/>
              <a:ext cx="152400" cy="228600"/>
            </a:xfrm>
            <a:prstGeom prst="straightConnector1">
              <a:avLst/>
            </a:prstGeom>
            <a:noFill/>
            <a:ln w="9525">
              <a:solidFill>
                <a:schemeClr val="tx1"/>
              </a:solidFill>
              <a:round/>
              <a:headEnd/>
              <a:tailEnd type="triangle" w="med" len="med"/>
            </a:ln>
          </p:spPr>
        </p:cxnSp>
        <p:cxnSp>
          <p:nvCxnSpPr>
            <p:cNvPr id="83" name="AutoShape 13"/>
            <p:cNvCxnSpPr>
              <a:cxnSpLocks noChangeShapeType="1"/>
              <a:endCxn id="81" idx="0"/>
            </p:cNvCxnSpPr>
            <p:nvPr/>
          </p:nvCxnSpPr>
          <p:spPr bwMode="auto">
            <a:xfrm>
              <a:off x="10553700" y="4343400"/>
              <a:ext cx="228600" cy="228600"/>
            </a:xfrm>
            <a:prstGeom prst="straightConnector1">
              <a:avLst/>
            </a:prstGeom>
            <a:noFill/>
            <a:ln w="9525">
              <a:solidFill>
                <a:schemeClr val="tx1"/>
              </a:solidFill>
              <a:round/>
              <a:headEnd/>
              <a:tailEnd type="triangle" w="med" len="med"/>
            </a:ln>
          </p:spPr>
        </p:cxnSp>
      </p:grpSp>
      <p:sp>
        <p:nvSpPr>
          <p:cNvPr id="86" name="TextBox 85"/>
          <p:cNvSpPr txBox="1"/>
          <p:nvPr/>
        </p:nvSpPr>
        <p:spPr>
          <a:xfrm>
            <a:off x="3285392" y="4114800"/>
            <a:ext cx="1676400" cy="369332"/>
          </a:xfrm>
          <a:prstGeom prst="rect">
            <a:avLst/>
          </a:prstGeom>
          <a:noFill/>
        </p:spPr>
        <p:txBody>
          <a:bodyPr wrap="square" rtlCol="0">
            <a:spAutoFit/>
          </a:bodyPr>
          <a:lstStyle/>
          <a:p>
            <a:r>
              <a:rPr lang="en-US" dirty="0" smtClean="0">
                <a:latin typeface="Calibri" pitchFamily="34" charset="0"/>
              </a:rPr>
              <a:t>0.1          0.9</a:t>
            </a:r>
            <a:endParaRPr lang="en-US" dirty="0">
              <a:latin typeface="Calibri" pitchFamily="34" charset="0"/>
            </a:endParaRPr>
          </a:p>
        </p:txBody>
      </p:sp>
      <p:sp>
        <p:nvSpPr>
          <p:cNvPr id="88" name="Content Placeholder 2"/>
          <p:cNvSpPr txBox="1">
            <a:spLocks/>
          </p:cNvSpPr>
          <p:nvPr/>
        </p:nvSpPr>
        <p:spPr bwMode="auto">
          <a:xfrm>
            <a:off x="5943600" y="3047999"/>
            <a:ext cx="5918200" cy="3230565"/>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100000"/>
              </a:lnSpc>
              <a:spcBef>
                <a:spcPct val="20000"/>
              </a:spcBef>
              <a:spcAft>
                <a:spcPct val="0"/>
              </a:spcAft>
              <a:buClr>
                <a:schemeClr val="accent2"/>
              </a:buClr>
              <a:buSzTx/>
              <a:buFont typeface="Wingdings" pitchFamily="2" charset="2"/>
              <a:buChar char="§"/>
              <a:tabLst/>
              <a:defRPr/>
            </a:pPr>
            <a:r>
              <a:rPr kumimoji="0" lang="en-US" sz="2400" b="0" i="0" u="none" strike="noStrike" kern="0" cap="none" spc="0" normalizeH="0" baseline="0" noProof="0" dirty="0" smtClean="0">
                <a:ln>
                  <a:noFill/>
                </a:ln>
                <a:solidFill>
                  <a:schemeClr val="accent2"/>
                </a:solidFill>
                <a:effectLst/>
                <a:uLnTx/>
                <a:uFillTx/>
                <a:latin typeface="Calibri" pitchFamily="34" charset="0"/>
                <a:ea typeface="+mn-ea"/>
                <a:cs typeface="+mn-cs"/>
              </a:rPr>
              <a:t>Answer: </a:t>
            </a:r>
            <a:r>
              <a:rPr kumimoji="0" lang="en-US" sz="2400" b="0" i="0" u="none" strike="noStrike" kern="0" cap="none" spc="0" normalizeH="0" baseline="0" noProof="0" dirty="0" err="1" smtClean="0">
                <a:ln>
                  <a:noFill/>
                </a:ln>
                <a:solidFill>
                  <a:schemeClr val="accent2"/>
                </a:solidFill>
                <a:effectLst/>
                <a:uLnTx/>
                <a:uFillTx/>
                <a:latin typeface="Calibri" pitchFamily="34" charset="0"/>
                <a:ea typeface="+mn-ea"/>
                <a:cs typeface="+mn-cs"/>
              </a:rPr>
              <a:t>Expectimax</a:t>
            </a:r>
            <a:r>
              <a:rPr kumimoji="0" lang="en-US" sz="2400" b="0" i="0" u="none" strike="noStrike" kern="0" cap="none" spc="0" normalizeH="0" baseline="0" noProof="0" dirty="0" smtClean="0">
                <a:ln>
                  <a:noFill/>
                </a:ln>
                <a:solidFill>
                  <a:schemeClr val="accent2"/>
                </a:solidFill>
                <a:effectLst/>
                <a:uLnTx/>
                <a:uFillTx/>
                <a:latin typeface="Calibri" pitchFamily="34" charset="0"/>
                <a:ea typeface="+mn-ea"/>
                <a:cs typeface="+mn-cs"/>
              </a:rPr>
              <a:t>!</a:t>
            </a:r>
            <a:endParaRPr lang="en-US" sz="2400" kern="0" noProof="0" dirty="0" smtClean="0">
              <a:solidFill>
                <a:schemeClr val="accent2"/>
              </a:solidFill>
              <a:latin typeface="Calibri" pitchFamily="34" charset="0"/>
            </a:endParaRPr>
          </a:p>
          <a:p>
            <a:pPr marL="800082" lvl="1" indent="-342882">
              <a:spcBef>
                <a:spcPct val="20000"/>
              </a:spcBef>
              <a:buFont typeface="Wingdings" pitchFamily="2" charset="2"/>
              <a:buChar char="§"/>
            </a:pPr>
            <a:r>
              <a:rPr lang="en-US" sz="2000" kern="0" noProof="0" dirty="0" smtClean="0">
                <a:latin typeface="Calibri" pitchFamily="34" charset="0"/>
              </a:rPr>
              <a:t>To figure out EACH chance node’s probabilities, you have to run a simulation of your opponent</a:t>
            </a:r>
          </a:p>
          <a:p>
            <a:pPr marL="800082" lvl="1" indent="-342882">
              <a:spcBef>
                <a:spcPct val="20000"/>
              </a:spcBef>
              <a:buFont typeface="Wingdings" pitchFamily="2" charset="2"/>
              <a:buChar char="§"/>
            </a:pPr>
            <a:r>
              <a:rPr kumimoji="0" lang="en-US" sz="2000" b="0" i="0" u="none" strike="noStrike" kern="0" cap="none" spc="0" normalizeH="0" baseline="0" dirty="0" smtClean="0">
                <a:ln>
                  <a:noFill/>
                </a:ln>
                <a:effectLst/>
                <a:uLnTx/>
                <a:uFillTx/>
                <a:latin typeface="Calibri" pitchFamily="34" charset="0"/>
                <a:ea typeface="+mn-ea"/>
                <a:cs typeface="+mn-cs"/>
              </a:rPr>
              <a:t>This</a:t>
            </a:r>
            <a:r>
              <a:rPr kumimoji="0" lang="en-US" sz="2000" b="0" i="0" u="none" strike="noStrike" kern="0" cap="none" spc="0" normalizeH="0" dirty="0" smtClean="0">
                <a:ln>
                  <a:noFill/>
                </a:ln>
                <a:effectLst/>
                <a:uLnTx/>
                <a:uFillTx/>
                <a:latin typeface="Calibri" pitchFamily="34" charset="0"/>
                <a:ea typeface="+mn-ea"/>
                <a:cs typeface="+mn-cs"/>
              </a:rPr>
              <a:t> kind of thing gets very slow very quickly</a:t>
            </a:r>
          </a:p>
          <a:p>
            <a:pPr marL="800082" lvl="1" indent="-342882">
              <a:spcBef>
                <a:spcPct val="20000"/>
              </a:spcBef>
              <a:buFont typeface="Wingdings" pitchFamily="2" charset="2"/>
              <a:buChar char="§"/>
            </a:pPr>
            <a:r>
              <a:rPr lang="en-US" sz="2000" kern="0" dirty="0" smtClean="0">
                <a:latin typeface="Calibri" pitchFamily="34" charset="0"/>
              </a:rPr>
              <a:t>Even worse if you have to simulate your opponent simulating you…</a:t>
            </a:r>
          </a:p>
          <a:p>
            <a:pPr marL="800082" lvl="1" indent="-342882">
              <a:spcBef>
                <a:spcPct val="20000"/>
              </a:spcBef>
              <a:buFont typeface="Wingdings" pitchFamily="2" charset="2"/>
              <a:buChar char="§"/>
            </a:pPr>
            <a:r>
              <a:rPr lang="en-US" sz="2000" kern="0" noProof="0" dirty="0" smtClean="0">
                <a:latin typeface="Calibri" pitchFamily="34" charset="0"/>
              </a:rPr>
              <a:t>… except for </a:t>
            </a:r>
            <a:r>
              <a:rPr lang="en-US" sz="2000" kern="0" noProof="0" dirty="0" err="1" smtClean="0">
                <a:latin typeface="Calibri" pitchFamily="34" charset="0"/>
              </a:rPr>
              <a:t>minimax</a:t>
            </a:r>
            <a:r>
              <a:rPr lang="en-US" sz="2000" kern="0" noProof="0" dirty="0" smtClean="0">
                <a:latin typeface="Calibri" pitchFamily="34" charset="0"/>
              </a:rPr>
              <a:t>, which</a:t>
            </a:r>
            <a:r>
              <a:rPr lang="en-US" sz="2000" kern="0" dirty="0" smtClean="0">
                <a:latin typeface="Calibri" pitchFamily="34" charset="0"/>
              </a:rPr>
              <a:t> has the nice property that it all collapses into one game tree</a:t>
            </a:r>
            <a:endParaRPr lang="en-US" sz="2000" kern="0" noProof="0" dirty="0" smtClean="0">
              <a:latin typeface="Calibri" pitchFamily="34" charset="0"/>
            </a:endParaRPr>
          </a:p>
        </p:txBody>
      </p:sp>
      <p:grpSp>
        <p:nvGrpSpPr>
          <p:cNvPr id="95" name="Group 94"/>
          <p:cNvGrpSpPr/>
          <p:nvPr/>
        </p:nvGrpSpPr>
        <p:grpSpPr>
          <a:xfrm>
            <a:off x="3429000" y="3048000"/>
            <a:ext cx="2133600" cy="2286000"/>
            <a:chOff x="3429000" y="3048000"/>
            <a:chExt cx="2133600" cy="2286000"/>
          </a:xfrm>
        </p:grpSpPr>
        <p:sp>
          <p:nvSpPr>
            <p:cNvPr id="4" name="AutoShape 27"/>
            <p:cNvSpPr>
              <a:spLocks noChangeArrowheads="1"/>
            </p:cNvSpPr>
            <p:nvPr/>
          </p:nvSpPr>
          <p:spPr bwMode="auto">
            <a:xfrm>
              <a:off x="4364038" y="3048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cxnSp>
          <p:nvCxnSpPr>
            <p:cNvPr id="5" name="AutoShape 28"/>
            <p:cNvCxnSpPr>
              <a:cxnSpLocks noChangeShapeType="1"/>
              <a:stCxn id="4" idx="3"/>
              <a:endCxn id="11" idx="0"/>
            </p:cNvCxnSpPr>
            <p:nvPr/>
          </p:nvCxnSpPr>
          <p:spPr bwMode="auto">
            <a:xfrm flipH="1">
              <a:off x="3935413" y="3276600"/>
              <a:ext cx="571500" cy="458788"/>
            </a:xfrm>
            <a:prstGeom prst="straightConnector1">
              <a:avLst/>
            </a:prstGeom>
            <a:noFill/>
            <a:ln w="9525">
              <a:solidFill>
                <a:schemeClr val="tx1"/>
              </a:solidFill>
              <a:round/>
              <a:headEnd/>
              <a:tailEnd type="triangle" w="med" len="med"/>
            </a:ln>
          </p:spPr>
        </p:cxnSp>
        <p:cxnSp>
          <p:nvCxnSpPr>
            <p:cNvPr id="6" name="AutoShape 29"/>
            <p:cNvCxnSpPr>
              <a:cxnSpLocks noChangeShapeType="1"/>
              <a:stCxn id="4" idx="3"/>
              <a:endCxn id="12" idx="0"/>
            </p:cNvCxnSpPr>
            <p:nvPr/>
          </p:nvCxnSpPr>
          <p:spPr bwMode="auto">
            <a:xfrm>
              <a:off x="4506913" y="3276600"/>
              <a:ext cx="573087" cy="458788"/>
            </a:xfrm>
            <a:prstGeom prst="straightConnector1">
              <a:avLst/>
            </a:prstGeom>
            <a:noFill/>
            <a:ln w="9525">
              <a:solidFill>
                <a:schemeClr val="tx1"/>
              </a:solidFill>
              <a:round/>
              <a:headEnd/>
              <a:tailEnd type="triangle" w="med" len="med"/>
            </a:ln>
          </p:spPr>
        </p:cxnSp>
        <p:cxnSp>
          <p:nvCxnSpPr>
            <p:cNvPr id="7" name="AutoShape 30"/>
            <p:cNvCxnSpPr>
              <a:cxnSpLocks noChangeShapeType="1"/>
              <a:stCxn id="11" idx="4"/>
              <a:endCxn id="18" idx="0"/>
            </p:cNvCxnSpPr>
            <p:nvPr/>
          </p:nvCxnSpPr>
          <p:spPr bwMode="auto">
            <a:xfrm flipH="1">
              <a:off x="3648075" y="4021138"/>
              <a:ext cx="286544" cy="550862"/>
            </a:xfrm>
            <a:prstGeom prst="straightConnector1">
              <a:avLst/>
            </a:prstGeom>
            <a:noFill/>
            <a:ln w="9525">
              <a:solidFill>
                <a:schemeClr val="tx1"/>
              </a:solidFill>
              <a:round/>
              <a:headEnd/>
              <a:tailEnd type="triangle" w="med" len="med"/>
            </a:ln>
          </p:spPr>
        </p:cxnSp>
        <p:cxnSp>
          <p:nvCxnSpPr>
            <p:cNvPr id="8" name="AutoShape 31"/>
            <p:cNvCxnSpPr>
              <a:cxnSpLocks noChangeShapeType="1"/>
              <a:stCxn id="11" idx="4"/>
              <a:endCxn id="21" idx="0"/>
            </p:cNvCxnSpPr>
            <p:nvPr/>
          </p:nvCxnSpPr>
          <p:spPr bwMode="auto">
            <a:xfrm>
              <a:off x="3934619" y="4021138"/>
              <a:ext cx="246856" cy="550862"/>
            </a:xfrm>
            <a:prstGeom prst="straightConnector1">
              <a:avLst/>
            </a:prstGeom>
            <a:noFill/>
            <a:ln w="9525">
              <a:solidFill>
                <a:schemeClr val="tx1"/>
              </a:solidFill>
              <a:round/>
              <a:headEnd/>
              <a:tailEnd type="triangle" w="med" len="med"/>
            </a:ln>
          </p:spPr>
        </p:cxnSp>
        <p:cxnSp>
          <p:nvCxnSpPr>
            <p:cNvPr id="9" name="AutoShape 32"/>
            <p:cNvCxnSpPr>
              <a:cxnSpLocks noChangeShapeType="1"/>
              <a:stCxn id="12" idx="4"/>
              <a:endCxn id="27" idx="0"/>
            </p:cNvCxnSpPr>
            <p:nvPr/>
          </p:nvCxnSpPr>
          <p:spPr bwMode="auto">
            <a:xfrm flipH="1">
              <a:off x="4810125" y="4021138"/>
              <a:ext cx="269875" cy="550862"/>
            </a:xfrm>
            <a:prstGeom prst="straightConnector1">
              <a:avLst/>
            </a:prstGeom>
            <a:noFill/>
            <a:ln w="9525">
              <a:solidFill>
                <a:schemeClr val="tx1"/>
              </a:solidFill>
              <a:round/>
              <a:headEnd/>
              <a:tailEnd type="triangle" w="med" len="med"/>
            </a:ln>
          </p:spPr>
        </p:cxnSp>
        <p:cxnSp>
          <p:nvCxnSpPr>
            <p:cNvPr id="10" name="AutoShape 33"/>
            <p:cNvCxnSpPr>
              <a:cxnSpLocks noChangeShapeType="1"/>
              <a:stCxn id="12" idx="4"/>
              <a:endCxn id="28" idx="0"/>
            </p:cNvCxnSpPr>
            <p:nvPr/>
          </p:nvCxnSpPr>
          <p:spPr bwMode="auto">
            <a:xfrm>
              <a:off x="5080000" y="4021138"/>
              <a:ext cx="263525" cy="550862"/>
            </a:xfrm>
            <a:prstGeom prst="straightConnector1">
              <a:avLst/>
            </a:prstGeom>
            <a:noFill/>
            <a:ln w="9525">
              <a:solidFill>
                <a:schemeClr val="tx1"/>
              </a:solidFill>
              <a:round/>
              <a:headEnd/>
              <a:tailEnd type="triangle" w="med" len="med"/>
            </a:ln>
          </p:spPr>
        </p:cxnSp>
        <p:sp>
          <p:nvSpPr>
            <p:cNvPr id="11" name="Oval 34"/>
            <p:cNvSpPr>
              <a:spLocks noChangeArrowheads="1"/>
            </p:cNvSpPr>
            <p:nvPr/>
          </p:nvSpPr>
          <p:spPr bwMode="auto">
            <a:xfrm>
              <a:off x="3790950" y="3735388"/>
              <a:ext cx="287338" cy="2857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2" name="Oval 35"/>
            <p:cNvSpPr>
              <a:spLocks noChangeArrowheads="1"/>
            </p:cNvSpPr>
            <p:nvPr/>
          </p:nvSpPr>
          <p:spPr bwMode="auto">
            <a:xfrm>
              <a:off x="4937125" y="3735388"/>
              <a:ext cx="285750" cy="285750"/>
            </a:xfrm>
            <a:prstGeom prst="ellipse">
              <a:avLst/>
            </a:prstGeom>
            <a:solidFill>
              <a:srgbClr val="B5EDC2"/>
            </a:solidFill>
            <a:ln w="9525">
              <a:solidFill>
                <a:schemeClr val="tx1"/>
              </a:solidFill>
              <a:round/>
              <a:headEnd/>
              <a:tailEnd/>
            </a:ln>
          </p:spPr>
          <p:txBody>
            <a:bodyPr wrap="none" anchor="ctr"/>
            <a:lstStyle/>
            <a:p>
              <a:endParaRPr lang="en-US"/>
            </a:p>
          </p:txBody>
        </p:sp>
        <p:cxnSp>
          <p:nvCxnSpPr>
            <p:cNvPr id="16" name="AutoShape 43"/>
            <p:cNvCxnSpPr>
              <a:cxnSpLocks noChangeShapeType="1"/>
            </p:cNvCxnSpPr>
            <p:nvPr/>
          </p:nvCxnSpPr>
          <p:spPr bwMode="auto">
            <a:xfrm>
              <a:off x="3657600" y="4800600"/>
              <a:ext cx="228600" cy="533400"/>
            </a:xfrm>
            <a:prstGeom prst="straightConnector1">
              <a:avLst/>
            </a:prstGeom>
            <a:noFill/>
            <a:ln w="9525">
              <a:solidFill>
                <a:schemeClr val="tx1"/>
              </a:solidFill>
              <a:round/>
              <a:headEnd/>
              <a:tailEnd type="triangle" w="med" len="med"/>
            </a:ln>
          </p:spPr>
        </p:cxnSp>
        <p:sp>
          <p:nvSpPr>
            <p:cNvPr id="17" name="Line 44"/>
            <p:cNvSpPr>
              <a:spLocks noChangeShapeType="1"/>
            </p:cNvSpPr>
            <p:nvPr/>
          </p:nvSpPr>
          <p:spPr bwMode="auto">
            <a:xfrm flipH="1">
              <a:off x="3429000" y="4800600"/>
              <a:ext cx="228600" cy="533400"/>
            </a:xfrm>
            <a:prstGeom prst="line">
              <a:avLst/>
            </a:prstGeom>
            <a:noFill/>
            <a:ln w="9525">
              <a:solidFill>
                <a:schemeClr val="tx1"/>
              </a:solidFill>
              <a:round/>
              <a:headEnd/>
              <a:tailEnd type="triangle" w="med" len="med"/>
            </a:ln>
          </p:spPr>
          <p:txBody>
            <a:bodyPr/>
            <a:lstStyle/>
            <a:p>
              <a:endParaRPr lang="en-US"/>
            </a:p>
          </p:txBody>
        </p:sp>
        <p:sp>
          <p:nvSpPr>
            <p:cNvPr id="18" name="AutoShape 45"/>
            <p:cNvSpPr>
              <a:spLocks noChangeArrowheads="1"/>
            </p:cNvSpPr>
            <p:nvPr/>
          </p:nvSpPr>
          <p:spPr bwMode="auto">
            <a:xfrm>
              <a:off x="35052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sp>
          <p:nvSpPr>
            <p:cNvPr id="21" name="AutoShape 45"/>
            <p:cNvSpPr>
              <a:spLocks noChangeArrowheads="1"/>
            </p:cNvSpPr>
            <p:nvPr/>
          </p:nvSpPr>
          <p:spPr bwMode="auto">
            <a:xfrm>
              <a:off x="40386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sp>
          <p:nvSpPr>
            <p:cNvPr id="27" name="AutoShape 45"/>
            <p:cNvSpPr>
              <a:spLocks noChangeArrowheads="1"/>
            </p:cNvSpPr>
            <p:nvPr/>
          </p:nvSpPr>
          <p:spPr bwMode="auto">
            <a:xfrm>
              <a:off x="46672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sp>
          <p:nvSpPr>
            <p:cNvPr id="28" name="AutoShape 45"/>
            <p:cNvSpPr>
              <a:spLocks noChangeArrowheads="1"/>
            </p:cNvSpPr>
            <p:nvPr/>
          </p:nvSpPr>
          <p:spPr bwMode="auto">
            <a:xfrm>
              <a:off x="52006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cxnSp>
          <p:nvCxnSpPr>
            <p:cNvPr id="89" name="AutoShape 43"/>
            <p:cNvCxnSpPr>
              <a:cxnSpLocks noChangeShapeType="1"/>
            </p:cNvCxnSpPr>
            <p:nvPr/>
          </p:nvCxnSpPr>
          <p:spPr bwMode="auto">
            <a:xfrm>
              <a:off x="4191000" y="4800600"/>
              <a:ext cx="228600" cy="533400"/>
            </a:xfrm>
            <a:prstGeom prst="straightConnector1">
              <a:avLst/>
            </a:prstGeom>
            <a:noFill/>
            <a:ln w="9525">
              <a:solidFill>
                <a:schemeClr val="tx1"/>
              </a:solidFill>
              <a:round/>
              <a:headEnd/>
              <a:tailEnd type="triangle" w="med" len="med"/>
            </a:ln>
          </p:spPr>
        </p:cxnSp>
        <p:sp>
          <p:nvSpPr>
            <p:cNvPr id="90" name="Line 44"/>
            <p:cNvSpPr>
              <a:spLocks noChangeShapeType="1"/>
            </p:cNvSpPr>
            <p:nvPr/>
          </p:nvSpPr>
          <p:spPr bwMode="auto">
            <a:xfrm flipH="1">
              <a:off x="3962400" y="4800600"/>
              <a:ext cx="228600" cy="533400"/>
            </a:xfrm>
            <a:prstGeom prst="line">
              <a:avLst/>
            </a:prstGeom>
            <a:noFill/>
            <a:ln w="9525">
              <a:solidFill>
                <a:schemeClr val="tx1"/>
              </a:solidFill>
              <a:round/>
              <a:headEnd/>
              <a:tailEnd type="triangle" w="med" len="med"/>
            </a:ln>
          </p:spPr>
          <p:txBody>
            <a:bodyPr/>
            <a:lstStyle/>
            <a:p>
              <a:endParaRPr lang="en-US"/>
            </a:p>
          </p:txBody>
        </p:sp>
        <p:cxnSp>
          <p:nvCxnSpPr>
            <p:cNvPr id="91" name="AutoShape 43"/>
            <p:cNvCxnSpPr>
              <a:cxnSpLocks noChangeShapeType="1"/>
            </p:cNvCxnSpPr>
            <p:nvPr/>
          </p:nvCxnSpPr>
          <p:spPr bwMode="auto">
            <a:xfrm>
              <a:off x="4800600" y="4800600"/>
              <a:ext cx="228600" cy="533400"/>
            </a:xfrm>
            <a:prstGeom prst="straightConnector1">
              <a:avLst/>
            </a:prstGeom>
            <a:noFill/>
            <a:ln w="9525">
              <a:solidFill>
                <a:schemeClr val="tx1"/>
              </a:solidFill>
              <a:round/>
              <a:headEnd/>
              <a:tailEnd type="triangle" w="med" len="med"/>
            </a:ln>
          </p:spPr>
        </p:cxnSp>
        <p:sp>
          <p:nvSpPr>
            <p:cNvPr id="92" name="Line 44"/>
            <p:cNvSpPr>
              <a:spLocks noChangeShapeType="1"/>
            </p:cNvSpPr>
            <p:nvPr/>
          </p:nvSpPr>
          <p:spPr bwMode="auto">
            <a:xfrm flipH="1">
              <a:off x="4572000" y="4800600"/>
              <a:ext cx="228600" cy="533400"/>
            </a:xfrm>
            <a:prstGeom prst="line">
              <a:avLst/>
            </a:prstGeom>
            <a:noFill/>
            <a:ln w="9525">
              <a:solidFill>
                <a:schemeClr val="tx1"/>
              </a:solidFill>
              <a:round/>
              <a:headEnd/>
              <a:tailEnd type="triangle" w="med" len="med"/>
            </a:ln>
          </p:spPr>
          <p:txBody>
            <a:bodyPr/>
            <a:lstStyle/>
            <a:p>
              <a:endParaRPr lang="en-US"/>
            </a:p>
          </p:txBody>
        </p:sp>
        <p:cxnSp>
          <p:nvCxnSpPr>
            <p:cNvPr id="93" name="AutoShape 43"/>
            <p:cNvCxnSpPr>
              <a:cxnSpLocks noChangeShapeType="1"/>
            </p:cNvCxnSpPr>
            <p:nvPr/>
          </p:nvCxnSpPr>
          <p:spPr bwMode="auto">
            <a:xfrm>
              <a:off x="5334000" y="4800600"/>
              <a:ext cx="228600" cy="533400"/>
            </a:xfrm>
            <a:prstGeom prst="straightConnector1">
              <a:avLst/>
            </a:prstGeom>
            <a:noFill/>
            <a:ln w="9525">
              <a:solidFill>
                <a:schemeClr val="tx1"/>
              </a:solidFill>
              <a:round/>
              <a:headEnd/>
              <a:tailEnd type="triangle" w="med" len="med"/>
            </a:ln>
          </p:spPr>
        </p:cxnSp>
        <p:sp>
          <p:nvSpPr>
            <p:cNvPr id="94" name="Line 44"/>
            <p:cNvSpPr>
              <a:spLocks noChangeShapeType="1"/>
            </p:cNvSpPr>
            <p:nvPr/>
          </p:nvSpPr>
          <p:spPr bwMode="auto">
            <a:xfrm flipH="1">
              <a:off x="5105400" y="4800600"/>
              <a:ext cx="228600" cy="533400"/>
            </a:xfrm>
            <a:prstGeom prst="line">
              <a:avLst/>
            </a:prstGeom>
            <a:noFill/>
            <a:ln w="9525">
              <a:solidFill>
                <a:schemeClr val="tx1"/>
              </a:solidFill>
              <a:round/>
              <a:headEnd/>
              <a:tailEnd type="triangle" w="med" len="med"/>
            </a:ln>
          </p:spPr>
          <p:txBody>
            <a:bodyPr/>
            <a:lstStyle/>
            <a:p>
              <a:endParaRPr lang="en-US"/>
            </a:p>
          </p:txBody>
        </p:sp>
      </p:grpSp>
      <p:pic>
        <p:nvPicPr>
          <p:cNvPr id="59" name="Picture 58"/>
          <p:cNvPicPr>
            <a:picLocks noChangeAspect="1"/>
          </p:cNvPicPr>
          <p:nvPr/>
        </p:nvPicPr>
        <p:blipFill>
          <a:blip r:embed="rId3"/>
          <a:stretch>
            <a:fillRect/>
          </a:stretch>
        </p:blipFill>
        <p:spPr>
          <a:xfrm>
            <a:off x="10972800" y="1"/>
            <a:ext cx="1226302" cy="15318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8">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97471" y="1340652"/>
            <a:ext cx="8362412" cy="438740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Modeling Assumptions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03130" y="2369236"/>
            <a:ext cx="4710819" cy="3719728"/>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72275" y="2523872"/>
            <a:ext cx="4323969" cy="3226484"/>
          </a:xfrm>
          <a:prstGeom prst="rect">
            <a:avLst/>
          </a:prstGeom>
          <a:noFill/>
          <a:extLst>
            <a:ext uri="{909E8E84-426E-40dd-AFC4-6F175D3DCCD1}">
              <a14:hiddenFill xmlns:a14="http://schemas.microsoft.com/office/drawing/2010/main" xmlns="">
                <a:solidFill>
                  <a:srgbClr val="FFFFFF"/>
                </a:solidFill>
              </a14:hiddenFill>
            </a:ext>
          </a:extLst>
        </p:spPr>
      </p:pic>
      <p:sp>
        <p:nvSpPr>
          <p:cNvPr id="15362" name="Title 1"/>
          <p:cNvSpPr>
            <a:spLocks noGrp="1"/>
          </p:cNvSpPr>
          <p:nvPr>
            <p:ph type="title"/>
          </p:nvPr>
        </p:nvSpPr>
        <p:spPr/>
        <p:txBody>
          <a:bodyPr/>
          <a:lstStyle/>
          <a:p>
            <a:r>
              <a:rPr lang="en-US" dirty="0" smtClean="0"/>
              <a:t>The Dangers of Optimism and Pessimism</a:t>
            </a:r>
          </a:p>
        </p:txBody>
      </p:sp>
      <p:sp>
        <p:nvSpPr>
          <p:cNvPr id="10" name="TextBox 9"/>
          <p:cNvSpPr txBox="1"/>
          <p:nvPr/>
        </p:nvSpPr>
        <p:spPr>
          <a:xfrm>
            <a:off x="838200" y="1394936"/>
            <a:ext cx="5105400" cy="738664"/>
          </a:xfrm>
          <a:prstGeom prst="rect">
            <a:avLst/>
          </a:prstGeom>
          <a:noFill/>
        </p:spPr>
        <p:txBody>
          <a:bodyPr wrap="square" rtlCol="0">
            <a:spAutoFit/>
          </a:bodyPr>
          <a:lstStyle/>
          <a:p>
            <a:pPr algn="ctr"/>
            <a:r>
              <a:rPr lang="en-US" sz="2400" dirty="0" smtClean="0">
                <a:latin typeface="Calibri" pitchFamily="34" charset="0"/>
              </a:rPr>
              <a:t>Dangerous Optimism</a:t>
            </a:r>
          </a:p>
          <a:p>
            <a:pPr algn="ctr"/>
            <a:r>
              <a:rPr lang="en-US" dirty="0" smtClean="0">
                <a:latin typeface="Calibri" pitchFamily="34" charset="0"/>
              </a:rPr>
              <a:t>Assuming chance when the world is adversarial</a:t>
            </a:r>
            <a:endParaRPr lang="en-US" dirty="0">
              <a:latin typeface="Calibri" pitchFamily="34" charset="0"/>
            </a:endParaRPr>
          </a:p>
        </p:txBody>
      </p:sp>
      <p:sp>
        <p:nvSpPr>
          <p:cNvPr id="11" name="TextBox 10"/>
          <p:cNvSpPr txBox="1"/>
          <p:nvPr/>
        </p:nvSpPr>
        <p:spPr>
          <a:xfrm>
            <a:off x="6248400" y="1394936"/>
            <a:ext cx="5105400" cy="738664"/>
          </a:xfrm>
          <a:prstGeom prst="rect">
            <a:avLst/>
          </a:prstGeom>
          <a:noFill/>
        </p:spPr>
        <p:txBody>
          <a:bodyPr wrap="square" rtlCol="0">
            <a:spAutoFit/>
          </a:bodyPr>
          <a:lstStyle/>
          <a:p>
            <a:pPr algn="ctr"/>
            <a:r>
              <a:rPr lang="en-US" sz="2400" dirty="0" smtClean="0">
                <a:latin typeface="Calibri" pitchFamily="34" charset="0"/>
              </a:rPr>
              <a:t>Dangerous Pessimism</a:t>
            </a:r>
          </a:p>
          <a:p>
            <a:pPr algn="ctr"/>
            <a:r>
              <a:rPr lang="en-US" dirty="0" smtClean="0">
                <a:latin typeface="Calibri" pitchFamily="34" charset="0"/>
              </a:rPr>
              <a:t>Assuming the worst case when it’s not likely</a:t>
            </a:r>
            <a:endParaRPr lang="en-US"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94565" y="1447800"/>
            <a:ext cx="6578036" cy="4190058"/>
          </a:xfrm>
          <a:prstGeom prst="rect">
            <a:avLst/>
          </a:prstGeom>
          <a:noFill/>
          <a:extLst>
            <a:ext uri="{909E8E84-426E-40dd-AFC4-6F175D3DCCD1}">
              <a14:hiddenFill xmlns:a14="http://schemas.microsoft.com/office/drawing/2010/main" xmlns="">
                <a:solidFill>
                  <a:srgbClr val="FFFFFF"/>
                </a:solidFill>
              </a14:hiddenFill>
            </a:ext>
          </a:extLst>
        </p:spPr>
      </p:pic>
      <p:sp>
        <p:nvSpPr>
          <p:cNvPr id="5122" name="Rectangle 5"/>
          <p:cNvSpPr>
            <a:spLocks noGrp="1" noChangeArrowheads="1"/>
          </p:cNvSpPr>
          <p:nvPr>
            <p:ph type="ctrTitle"/>
          </p:nvPr>
        </p:nvSpPr>
        <p:spPr>
          <a:xfrm>
            <a:off x="0" y="228600"/>
            <a:ext cx="12192000" cy="1470025"/>
          </a:xfrm>
        </p:spPr>
        <p:txBody>
          <a:bodyPr/>
          <a:lstStyle/>
          <a:p>
            <a:pPr eaLnBrk="1" hangingPunct="1"/>
            <a:r>
              <a:rPr lang="en-US" dirty="0" smtClean="0"/>
              <a:t>CS 188: Artificial Intelligence</a:t>
            </a:r>
            <a:br>
              <a:rPr lang="en-US" dirty="0" smtClean="0"/>
            </a:br>
            <a:endParaRPr lang="en-US" sz="3600" dirty="0" smtClean="0"/>
          </a:p>
        </p:txBody>
      </p:sp>
      <p:sp>
        <p:nvSpPr>
          <p:cNvPr id="5123" name="Rectangle 6"/>
          <p:cNvSpPr>
            <a:spLocks noGrp="1" noChangeArrowheads="1"/>
          </p:cNvSpPr>
          <p:nvPr>
            <p:ph type="subTitle" idx="1"/>
          </p:nvPr>
        </p:nvSpPr>
        <p:spPr>
          <a:xfrm>
            <a:off x="0" y="990600"/>
            <a:ext cx="12192000" cy="1524000"/>
          </a:xfrm>
        </p:spPr>
        <p:txBody>
          <a:bodyPr/>
          <a:lstStyle/>
          <a:p>
            <a:pPr eaLnBrk="1" hangingPunct="1"/>
            <a:r>
              <a:rPr lang="en-US" dirty="0" smtClean="0"/>
              <a:t>Uncertainty and Utilities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5486400"/>
            <a:ext cx="12192000" cy="131574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Instructors: Josh Hug &amp; Adam </a:t>
            </a:r>
            <a:r>
              <a:rPr lang="en-US" sz="2400" dirty="0" err="1" smtClean="0">
                <a:latin typeface="Calibri"/>
                <a:cs typeface="Calibri"/>
              </a:rPr>
              <a:t>Janin</a:t>
            </a:r>
            <a:endParaRPr lang="en-US" sz="2400" dirty="0" smtClean="0">
              <a:latin typeface="Calibri"/>
              <a:cs typeface="Calibri"/>
            </a:endParaRPr>
          </a:p>
          <a:p>
            <a:pPr algn="ctr">
              <a:spcBef>
                <a:spcPct val="50000"/>
              </a:spcBef>
            </a:pPr>
            <a:r>
              <a:rPr lang="en-US" sz="2400" dirty="0" smtClean="0">
                <a:latin typeface="Calibri"/>
                <a:cs typeface="Calibri"/>
              </a:rPr>
              <a:t>University of California, Berkeley</a:t>
            </a:r>
          </a:p>
          <a:p>
            <a:pPr algn="ctr">
              <a:spcBef>
                <a:spcPct val="50000"/>
              </a:spcBef>
            </a:pPr>
            <a:r>
              <a:rPr lang="en-US" sz="1400" dirty="0" smtClean="0">
                <a:latin typeface="Calibri"/>
                <a:cs typeface="Calibri"/>
              </a:rPr>
              <a:t>[These slides were created by Dan Klein, Pieter Abbeel, </a:t>
            </a:r>
            <a:r>
              <a:rPr lang="en-US" sz="1400" dirty="0" err="1" smtClean="0">
                <a:latin typeface="Calibri"/>
                <a:cs typeface="Calibri"/>
              </a:rPr>
              <a:t>Anca</a:t>
            </a:r>
            <a:r>
              <a:rPr lang="en-US" sz="1400" dirty="0" smtClean="0">
                <a:latin typeface="Calibri"/>
                <a:cs typeface="Calibri"/>
              </a:rPr>
              <a:t> </a:t>
            </a:r>
            <a:r>
              <a:rPr lang="en-US" sz="1400" dirty="0" err="1" smtClean="0">
                <a:latin typeface="Calibri"/>
                <a:cs typeface="Calibri"/>
              </a:rPr>
              <a:t>Dragan</a:t>
            </a:r>
            <a:r>
              <a:rPr lang="en-US" sz="1400" dirty="0" smtClean="0">
                <a:latin typeface="Calibri"/>
                <a:cs typeface="Calibri"/>
              </a:rPr>
              <a:t> for CS188 Intro to AI at UC Berkeley (</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Assumptions vs. Reality</a:t>
            </a:r>
          </a:p>
        </p:txBody>
      </p:sp>
      <p:pic>
        <p:nvPicPr>
          <p:cNvPr id="15363" name="Picture 2" descr="\\.host\Shared Folders\Shared with PC\images\min-vs-exp-2.png"/>
          <p:cNvPicPr>
            <a:picLocks noChangeAspect="1" noChangeArrowheads="1"/>
          </p:cNvPicPr>
          <p:nvPr/>
        </p:nvPicPr>
        <p:blipFill>
          <a:blip r:embed="rId3" cstate="print"/>
          <a:srcRect/>
          <a:stretch>
            <a:fillRect/>
          </a:stretch>
        </p:blipFill>
        <p:spPr bwMode="auto">
          <a:xfrm>
            <a:off x="1143000" y="1752600"/>
            <a:ext cx="3289300" cy="3340100"/>
          </a:xfrm>
          <a:prstGeom prst="rect">
            <a:avLst/>
          </a:prstGeom>
          <a:noFill/>
          <a:ln w="9525">
            <a:noFill/>
            <a:miter lim="800000"/>
            <a:headEnd/>
            <a:tailEnd/>
          </a:ln>
        </p:spPr>
      </p:pic>
      <p:graphicFrame>
        <p:nvGraphicFramePr>
          <p:cNvPr id="5" name="Table 4"/>
          <p:cNvGraphicFramePr>
            <a:graphicFrameLocks noGrp="1"/>
          </p:cNvGraphicFramePr>
          <p:nvPr>
            <p:extLst>
              <p:ext uri="{D42A27DB-BD31-4B8C-83A1-F6EECF244321}">
                <p14:modId xmlns:p14="http://schemas.microsoft.com/office/powerpoint/2010/main" val="1567608520"/>
              </p:ext>
            </p:extLst>
          </p:nvPr>
        </p:nvGraphicFramePr>
        <p:xfrm>
          <a:off x="5791200" y="1905000"/>
          <a:ext cx="5715000" cy="3098800"/>
        </p:xfrm>
        <a:graphic>
          <a:graphicData uri="http://schemas.openxmlformats.org/drawingml/2006/table">
            <a:tbl>
              <a:tblPr firstRow="1" bandRow="1">
                <a:tableStyleId>{21E4AEA4-8DFA-4A89-87EB-49C32662AFE0}</a:tableStyleId>
              </a:tblPr>
              <a:tblGrid>
                <a:gridCol w="1524000"/>
                <a:gridCol w="2133600"/>
                <a:gridCol w="2057400"/>
              </a:tblGrid>
              <a:tr h="838200">
                <a:tc>
                  <a:txBody>
                    <a:bodyPr/>
                    <a:lstStyle/>
                    <a:p>
                      <a:pPr algn="ctr"/>
                      <a:endParaRPr lang="en-US" dirty="0">
                        <a:latin typeface="Calibri"/>
                        <a:cs typeface="Calibri"/>
                      </a:endParaRPr>
                    </a:p>
                  </a:txBody>
                  <a:tcPr anchor="ctr">
                    <a:solidFill>
                      <a:schemeClr val="bg1"/>
                    </a:solidFill>
                  </a:tcPr>
                </a:tc>
                <a:tc>
                  <a:txBody>
                    <a:bodyPr/>
                    <a:lstStyle/>
                    <a:p>
                      <a:pPr algn="ctr"/>
                      <a:r>
                        <a:rPr lang="en-US" b="0" dirty="0" smtClean="0">
                          <a:solidFill>
                            <a:schemeClr val="tx1"/>
                          </a:solidFill>
                          <a:latin typeface="Calibri"/>
                          <a:cs typeface="Calibri"/>
                        </a:rPr>
                        <a:t>Adversarial </a:t>
                      </a:r>
                      <a:r>
                        <a:rPr lang="en-US" b="0" baseline="0" dirty="0" smtClean="0">
                          <a:solidFill>
                            <a:schemeClr val="tx1"/>
                          </a:solidFill>
                          <a:latin typeface="Calibri"/>
                          <a:cs typeface="Calibri"/>
                        </a:rPr>
                        <a:t>Ghost</a:t>
                      </a:r>
                      <a:endParaRPr lang="en-US" b="0" dirty="0">
                        <a:solidFill>
                          <a:schemeClr val="tx1"/>
                        </a:solidFill>
                        <a:latin typeface="Calibri"/>
                        <a:cs typeface="Calibri"/>
                      </a:endParaRPr>
                    </a:p>
                  </a:txBody>
                  <a:tcPr anchor="ctr">
                    <a:solidFill>
                      <a:srgbClr val="FFCCFF"/>
                    </a:solidFill>
                  </a:tcPr>
                </a:tc>
                <a:tc>
                  <a:txBody>
                    <a:bodyPr/>
                    <a:lstStyle/>
                    <a:p>
                      <a:pPr algn="ctr"/>
                      <a:r>
                        <a:rPr lang="en-US" b="0" dirty="0" smtClean="0">
                          <a:solidFill>
                            <a:schemeClr val="tx1"/>
                          </a:solidFill>
                          <a:latin typeface="Calibri"/>
                          <a:cs typeface="Calibri"/>
                        </a:rPr>
                        <a:t>Random</a:t>
                      </a:r>
                      <a:r>
                        <a:rPr lang="en-US" b="0" baseline="0" dirty="0" smtClean="0">
                          <a:solidFill>
                            <a:schemeClr val="tx1"/>
                          </a:solidFill>
                          <a:latin typeface="Calibri"/>
                          <a:cs typeface="Calibri"/>
                        </a:rPr>
                        <a:t> Ghost</a:t>
                      </a:r>
                      <a:endParaRPr lang="en-US" b="0" dirty="0">
                        <a:solidFill>
                          <a:schemeClr val="tx1"/>
                        </a:solidFill>
                        <a:latin typeface="Calibri"/>
                        <a:cs typeface="Calibri"/>
                      </a:endParaRPr>
                    </a:p>
                  </a:txBody>
                  <a:tcPr anchor="ctr">
                    <a:solidFill>
                      <a:srgbClr val="FFCCFF"/>
                    </a:solidFill>
                  </a:tcPr>
                </a:tc>
              </a:tr>
              <a:tr h="1143000">
                <a:tc>
                  <a:txBody>
                    <a:bodyPr/>
                    <a:lstStyle/>
                    <a:p>
                      <a:pPr algn="ctr"/>
                      <a:r>
                        <a:rPr lang="en-US" dirty="0" err="1" smtClean="0">
                          <a:latin typeface="Calibri"/>
                          <a:cs typeface="Calibri"/>
                        </a:rPr>
                        <a:t>Minimax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sz="1600" baseline="0" dirty="0" smtClean="0">
                          <a:latin typeface="Calibri"/>
                          <a:cs typeface="Calibri"/>
                        </a:rPr>
                        <a:t>Matched, Hard</a:t>
                      </a:r>
                      <a:endParaRPr lang="en-US" sz="1600" baseline="0" dirty="0" smtClean="0">
                        <a:latin typeface="Calibri"/>
                        <a:cs typeface="Calibri"/>
                      </a:endParaRPr>
                    </a:p>
                  </a:txBody>
                  <a:tcPr anchor="ctr">
                    <a:solidFill>
                      <a:schemeClr val="bg2">
                        <a:lumMod val="20000"/>
                        <a:lumOff val="80000"/>
                      </a:schemeClr>
                    </a:solidFill>
                  </a:tcPr>
                </a:tc>
                <a:tc>
                  <a:txBody>
                    <a:bodyPr/>
                    <a:lstStyle/>
                    <a:p>
                      <a:pPr algn="ctr"/>
                      <a:r>
                        <a:rPr lang="en-US" sz="1600" baseline="0" dirty="0" smtClean="0">
                          <a:latin typeface="Calibri"/>
                          <a:cs typeface="Calibri"/>
                        </a:rPr>
                        <a:t>Pessimistic</a:t>
                      </a:r>
                      <a:endParaRPr lang="en-US" sz="1600" baseline="0" dirty="0" smtClean="0">
                        <a:latin typeface="Calibri"/>
                        <a:cs typeface="Calibri"/>
                      </a:endParaRPr>
                    </a:p>
                  </a:txBody>
                  <a:tcPr anchor="ctr">
                    <a:solidFill>
                      <a:schemeClr val="bg2">
                        <a:lumMod val="40000"/>
                        <a:lumOff val="60000"/>
                      </a:schemeClr>
                    </a:solidFill>
                  </a:tcPr>
                </a:tc>
              </a:tr>
              <a:tr h="1117600">
                <a:tc>
                  <a:txBody>
                    <a:bodyPr/>
                    <a:lstStyle/>
                    <a:p>
                      <a:pPr algn="ctr"/>
                      <a:r>
                        <a:rPr lang="en-US" dirty="0" err="1" smtClean="0">
                          <a:latin typeface="Calibri"/>
                          <a:cs typeface="Calibri"/>
                        </a:rPr>
                        <a:t>Expectimax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sz="1600" baseline="0" dirty="0" smtClean="0">
                          <a:latin typeface="Calibri"/>
                          <a:cs typeface="Calibri"/>
                        </a:rPr>
                        <a:t>Optimistic</a:t>
                      </a:r>
                      <a:endParaRPr lang="en-US" sz="1600" baseline="0" dirty="0" smtClean="0">
                        <a:latin typeface="Calibri"/>
                        <a:cs typeface="Calibri"/>
                      </a:endParaRPr>
                    </a:p>
                  </a:txBody>
                  <a:tcPr anchor="ctr">
                    <a:solidFill>
                      <a:schemeClr val="bg2">
                        <a:lumMod val="40000"/>
                        <a:lumOff val="60000"/>
                      </a:schemeClr>
                    </a:solidFill>
                  </a:tcPr>
                </a:tc>
                <a:tc>
                  <a:txBody>
                    <a:bodyPr/>
                    <a:lstStyle/>
                    <a:p>
                      <a:pPr algn="ctr"/>
                      <a:r>
                        <a:rPr lang="en-US" sz="1600" baseline="0" dirty="0" smtClean="0">
                          <a:latin typeface="Calibri"/>
                          <a:cs typeface="Calibri"/>
                        </a:rPr>
                        <a:t>Matched, Easy</a:t>
                      </a:r>
                      <a:endParaRPr lang="en-US" sz="1600" baseline="0" dirty="0" smtClean="0">
                        <a:latin typeface="Calibri"/>
                        <a:cs typeface="Calibri"/>
                      </a:endParaRPr>
                    </a:p>
                  </a:txBody>
                  <a:tcPr anchor="ctr">
                    <a:solidFill>
                      <a:schemeClr val="bg2">
                        <a:lumMod val="20000"/>
                        <a:lumOff val="80000"/>
                      </a:schemeClr>
                    </a:solidFill>
                  </a:tcPr>
                </a:tc>
              </a:tr>
            </a:tbl>
          </a:graphicData>
        </a:graphic>
      </p:graphicFrame>
      <p:sp>
        <p:nvSpPr>
          <p:cNvPr id="15382" name="TextBox 5"/>
          <p:cNvSpPr txBox="1">
            <a:spLocks noChangeArrowheads="1"/>
          </p:cNvSpPr>
          <p:nvPr/>
        </p:nvSpPr>
        <p:spPr bwMode="auto">
          <a:xfrm>
            <a:off x="8107411" y="6488668"/>
            <a:ext cx="4056068" cy="369332"/>
          </a:xfrm>
          <a:prstGeom prst="rect">
            <a:avLst/>
          </a:prstGeom>
          <a:noFill/>
          <a:ln w="9525">
            <a:noFill/>
            <a:miter lim="800000"/>
            <a:headEnd/>
            <a:tailEnd/>
          </a:ln>
        </p:spPr>
        <p:txBody>
          <a:bodyPr wrap="none">
            <a:spAutoFit/>
          </a:bodyPr>
          <a:lstStyle/>
          <a:p>
            <a:pPr algn="r"/>
            <a:r>
              <a:rPr lang="en-US" dirty="0" smtClean="0">
                <a:solidFill>
                  <a:srgbClr val="C00000"/>
                </a:solidFill>
                <a:latin typeface="Calibri" pitchFamily="34" charset="0"/>
              </a:rPr>
              <a:t>[Demos: </a:t>
            </a:r>
            <a:r>
              <a:rPr lang="en-US" dirty="0">
                <a:solidFill>
                  <a:srgbClr val="C00000"/>
                </a:solidFill>
                <a:latin typeface="Calibri" pitchFamily="34" charset="0"/>
              </a:rPr>
              <a:t>world </a:t>
            </a:r>
            <a:r>
              <a:rPr lang="en-US" dirty="0" smtClean="0">
                <a:solidFill>
                  <a:srgbClr val="C00000"/>
                </a:solidFill>
                <a:latin typeface="Calibri" pitchFamily="34" charset="0"/>
              </a:rPr>
              <a:t>assumptions (L7D3,4,5,6)]</a:t>
            </a:r>
            <a:endParaRPr lang="en-US" dirty="0">
              <a:solidFill>
                <a:srgbClr val="C00000"/>
              </a:solidFill>
              <a:latin typeface="Calibri" pitchFamily="34" charset="0"/>
            </a:endParaRPr>
          </a:p>
        </p:txBody>
      </p:sp>
      <p:sp>
        <p:nvSpPr>
          <p:cNvPr id="15384" name="TextBox 7"/>
          <p:cNvSpPr txBox="1">
            <a:spLocks noChangeArrowheads="1"/>
          </p:cNvSpPr>
          <p:nvPr/>
        </p:nvSpPr>
        <p:spPr bwMode="auto">
          <a:xfrm>
            <a:off x="1066800" y="6059269"/>
            <a:ext cx="6720045" cy="646331"/>
          </a:xfrm>
          <a:prstGeom prst="rect">
            <a:avLst/>
          </a:prstGeom>
          <a:noFill/>
          <a:ln w="9525">
            <a:noFill/>
            <a:miter lim="800000"/>
            <a:headEnd/>
            <a:tailEnd/>
          </a:ln>
        </p:spPr>
        <p:txBody>
          <a:bodyPr wrap="none">
            <a:spAutoFit/>
          </a:bodyPr>
          <a:lstStyle/>
          <a:p>
            <a:r>
              <a:rPr lang="en-US" dirty="0" err="1">
                <a:latin typeface="Calibri" pitchFamily="34" charset="0"/>
              </a:rPr>
              <a:t>Pacman</a:t>
            </a:r>
            <a:r>
              <a:rPr lang="en-US" dirty="0">
                <a:latin typeface="Calibri" pitchFamily="34" charset="0"/>
              </a:rPr>
              <a:t> used depth 4 search with an </a:t>
            </a:r>
            <a:r>
              <a:rPr lang="en-US" dirty="0" err="1">
                <a:latin typeface="Calibri" pitchFamily="34" charset="0"/>
              </a:rPr>
              <a:t>eval</a:t>
            </a:r>
            <a:r>
              <a:rPr lang="en-US" dirty="0">
                <a:latin typeface="Calibri" pitchFamily="34" charset="0"/>
              </a:rPr>
              <a:t> function that avoids trouble</a:t>
            </a:r>
            <a:br>
              <a:rPr lang="en-US" dirty="0">
                <a:latin typeface="Calibri" pitchFamily="34" charset="0"/>
              </a:rPr>
            </a:br>
            <a:r>
              <a:rPr lang="en-US" dirty="0">
                <a:latin typeface="Calibri" pitchFamily="34" charset="0"/>
              </a:rPr>
              <a:t>Ghost used depth 2 search with an </a:t>
            </a:r>
            <a:r>
              <a:rPr lang="en-US" dirty="0" err="1">
                <a:latin typeface="Calibri" pitchFamily="34" charset="0"/>
              </a:rPr>
              <a:t>eval</a:t>
            </a:r>
            <a:r>
              <a:rPr lang="en-US" dirty="0">
                <a:latin typeface="Calibri" pitchFamily="34" charset="0"/>
              </a:rPr>
              <a:t> function that seeks </a:t>
            </a:r>
            <a:r>
              <a:rPr lang="en-US" dirty="0" err="1">
                <a:latin typeface="Calibri" pitchFamily="34" charset="0"/>
              </a:rPr>
              <a:t>Pacman</a:t>
            </a:r>
            <a:endParaRPr lang="en-US" dirty="0">
              <a:latin typeface="Calibri" pitchFamily="34" charset="0"/>
            </a:endParaRPr>
          </a:p>
        </p:txBody>
      </p:sp>
    </p:spTree>
    <p:extLst>
      <p:ext uri="{BB962C8B-B14F-4D97-AF65-F5344CB8AC3E}">
        <p14:creationId xmlns:p14="http://schemas.microsoft.com/office/powerpoint/2010/main" val="11252284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lstStyle/>
          <a:p>
            <a:r>
              <a:rPr lang="en-US" sz="3600" dirty="0" smtClean="0"/>
              <a:t>Video of Demo World Assumptions</a:t>
            </a:r>
            <a:br>
              <a:rPr lang="en-US" sz="3600" dirty="0" smtClean="0"/>
            </a:br>
            <a:r>
              <a:rPr lang="en-US" sz="3600" dirty="0" smtClean="0"/>
              <a:t>Random Ghost – </a:t>
            </a:r>
            <a:r>
              <a:rPr lang="en-US" sz="3600" dirty="0" err="1" smtClean="0"/>
              <a:t>Expectimax</a:t>
            </a:r>
            <a:r>
              <a:rPr lang="en-US" sz="3600" dirty="0" smtClean="0"/>
              <a:t> </a:t>
            </a:r>
            <a:r>
              <a:rPr lang="en-US" sz="3600" dirty="0" err="1" smtClean="0"/>
              <a:t>Pacman</a:t>
            </a:r>
            <a:endParaRPr lang="en-US" sz="3600" dirty="0"/>
          </a:p>
        </p:txBody>
      </p:sp>
      <p:pic>
        <p:nvPicPr>
          <p:cNvPr id="4" name="World Assumptions -- Random Ghost Expectimax Pacm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50721" y="1143001"/>
            <a:ext cx="8290559" cy="5181600"/>
          </a:xfrm>
          <a:prstGeom prst="rect">
            <a:avLst/>
          </a:prstGeom>
        </p:spPr>
      </p:pic>
    </p:spTree>
    <p:extLst>
      <p:ext uri="{BB962C8B-B14F-4D97-AF65-F5344CB8AC3E}">
        <p14:creationId xmlns:p14="http://schemas.microsoft.com/office/powerpoint/2010/main" val="30237208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lstStyle/>
          <a:p>
            <a:r>
              <a:rPr lang="en-US" sz="3600" dirty="0" smtClean="0"/>
              <a:t>Video of Demo World Assumptions</a:t>
            </a:r>
            <a:br>
              <a:rPr lang="en-US" sz="3600" dirty="0" smtClean="0"/>
            </a:br>
            <a:r>
              <a:rPr lang="en-US" sz="3600" dirty="0" smtClean="0"/>
              <a:t>Adversarial Ghost – </a:t>
            </a:r>
            <a:r>
              <a:rPr lang="en-US" sz="3600" dirty="0" err="1" smtClean="0"/>
              <a:t>Minimax</a:t>
            </a:r>
            <a:r>
              <a:rPr lang="en-US" sz="3600" dirty="0" smtClean="0"/>
              <a:t> </a:t>
            </a:r>
            <a:r>
              <a:rPr lang="en-US" sz="3600" dirty="0" err="1" smtClean="0"/>
              <a:t>Pacman</a:t>
            </a:r>
            <a:endParaRPr lang="en-US" sz="3600" dirty="0"/>
          </a:p>
        </p:txBody>
      </p:sp>
      <p:pic>
        <p:nvPicPr>
          <p:cNvPr id="4" name="World Assumptions -- Adversarial Ghost Minimax Pacm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43100" y="1143000"/>
            <a:ext cx="8305800" cy="5191125"/>
          </a:xfrm>
          <a:prstGeom prst="rect">
            <a:avLst/>
          </a:prstGeom>
        </p:spPr>
      </p:pic>
    </p:spTree>
    <p:extLst>
      <p:ext uri="{BB962C8B-B14F-4D97-AF65-F5344CB8AC3E}">
        <p14:creationId xmlns:p14="http://schemas.microsoft.com/office/powerpoint/2010/main" val="35931601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lstStyle/>
          <a:p>
            <a:r>
              <a:rPr lang="en-US" sz="3600" dirty="0" smtClean="0"/>
              <a:t>Video of Demo World Assumptions</a:t>
            </a:r>
            <a:br>
              <a:rPr lang="en-US" sz="3600" dirty="0" smtClean="0"/>
            </a:br>
            <a:r>
              <a:rPr lang="en-US" sz="3600" dirty="0" smtClean="0"/>
              <a:t>Adversarial Ghost – </a:t>
            </a:r>
            <a:r>
              <a:rPr lang="en-US" sz="3600" dirty="0" err="1" smtClean="0"/>
              <a:t>Expectimax</a:t>
            </a:r>
            <a:r>
              <a:rPr lang="en-US" sz="3600" dirty="0" smtClean="0"/>
              <a:t> </a:t>
            </a:r>
            <a:r>
              <a:rPr lang="en-US" sz="3600" dirty="0" err="1" smtClean="0"/>
              <a:t>Pacman</a:t>
            </a:r>
            <a:endParaRPr lang="en-US" sz="3600" dirty="0"/>
          </a:p>
        </p:txBody>
      </p:sp>
      <p:pic>
        <p:nvPicPr>
          <p:cNvPr id="4" name="World Assumptions -- Adversarial Ghost Expectimax Pacm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43100" y="1143000"/>
            <a:ext cx="8305800" cy="5191125"/>
          </a:xfrm>
          <a:prstGeom prst="rect">
            <a:avLst/>
          </a:prstGeom>
        </p:spPr>
      </p:pic>
    </p:spTree>
    <p:extLst>
      <p:ext uri="{BB962C8B-B14F-4D97-AF65-F5344CB8AC3E}">
        <p14:creationId xmlns:p14="http://schemas.microsoft.com/office/powerpoint/2010/main" val="35931601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lstStyle/>
          <a:p>
            <a:r>
              <a:rPr lang="en-US" sz="3600" dirty="0" smtClean="0"/>
              <a:t>Video of Demo World Assumptions</a:t>
            </a:r>
            <a:br>
              <a:rPr lang="en-US" sz="3600" dirty="0" smtClean="0"/>
            </a:br>
            <a:r>
              <a:rPr lang="en-US" sz="3600" dirty="0" smtClean="0"/>
              <a:t>Random Ghost – </a:t>
            </a:r>
            <a:r>
              <a:rPr lang="en-US" sz="3600" dirty="0" err="1" smtClean="0"/>
              <a:t>Minimax</a:t>
            </a:r>
            <a:r>
              <a:rPr lang="en-US" sz="3600" dirty="0" smtClean="0"/>
              <a:t> </a:t>
            </a:r>
            <a:r>
              <a:rPr lang="en-US" sz="3600" dirty="0" err="1" smtClean="0"/>
              <a:t>Pacman</a:t>
            </a:r>
            <a:endParaRPr lang="en-US" sz="3600" dirty="0"/>
          </a:p>
        </p:txBody>
      </p:sp>
      <p:pic>
        <p:nvPicPr>
          <p:cNvPr id="4" name="World Assumptions -- Random Ghost Minimax Pacm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35931601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Which is Easiest? Which is Hardest?</a:t>
            </a:r>
            <a:endParaRPr lang="en-US" dirty="0" smtClean="0"/>
          </a:p>
        </p:txBody>
      </p:sp>
      <p:pic>
        <p:nvPicPr>
          <p:cNvPr id="15363" name="Picture 2" descr="\\.host\Shared Folders\Shared with PC\images\min-vs-exp-2.png"/>
          <p:cNvPicPr>
            <a:picLocks noChangeAspect="1" noChangeArrowheads="1"/>
          </p:cNvPicPr>
          <p:nvPr/>
        </p:nvPicPr>
        <p:blipFill>
          <a:blip r:embed="rId3" cstate="print"/>
          <a:srcRect/>
          <a:stretch>
            <a:fillRect/>
          </a:stretch>
        </p:blipFill>
        <p:spPr bwMode="auto">
          <a:xfrm>
            <a:off x="1143000" y="1752600"/>
            <a:ext cx="3289300" cy="3340100"/>
          </a:xfrm>
          <a:prstGeom prst="rect">
            <a:avLst/>
          </a:prstGeom>
          <a:noFill/>
          <a:ln w="9525">
            <a:noFill/>
            <a:miter lim="800000"/>
            <a:headEnd/>
            <a:tailEnd/>
          </a:ln>
        </p:spPr>
      </p:pic>
      <p:graphicFrame>
        <p:nvGraphicFramePr>
          <p:cNvPr id="5" name="Table 4"/>
          <p:cNvGraphicFramePr>
            <a:graphicFrameLocks noGrp="1"/>
          </p:cNvGraphicFramePr>
          <p:nvPr>
            <p:extLst>
              <p:ext uri="{D42A27DB-BD31-4B8C-83A1-F6EECF244321}">
                <p14:modId xmlns:p14="http://schemas.microsoft.com/office/powerpoint/2010/main" val="1637023250"/>
              </p:ext>
            </p:extLst>
          </p:nvPr>
        </p:nvGraphicFramePr>
        <p:xfrm>
          <a:off x="5791200" y="1905000"/>
          <a:ext cx="5715000" cy="3098800"/>
        </p:xfrm>
        <a:graphic>
          <a:graphicData uri="http://schemas.openxmlformats.org/drawingml/2006/table">
            <a:tbl>
              <a:tblPr firstRow="1" bandRow="1">
                <a:tableStyleId>{21E4AEA4-8DFA-4A89-87EB-49C32662AFE0}</a:tableStyleId>
              </a:tblPr>
              <a:tblGrid>
                <a:gridCol w="1524000"/>
                <a:gridCol w="2133600"/>
                <a:gridCol w="2057400"/>
              </a:tblGrid>
              <a:tr h="838200">
                <a:tc>
                  <a:txBody>
                    <a:bodyPr/>
                    <a:lstStyle/>
                    <a:p>
                      <a:pPr algn="ctr"/>
                      <a:endParaRPr lang="en-US" dirty="0">
                        <a:latin typeface="Calibri"/>
                        <a:cs typeface="Calibri"/>
                      </a:endParaRPr>
                    </a:p>
                  </a:txBody>
                  <a:tcPr anchor="ctr">
                    <a:solidFill>
                      <a:schemeClr val="bg1"/>
                    </a:solidFill>
                  </a:tcPr>
                </a:tc>
                <a:tc>
                  <a:txBody>
                    <a:bodyPr/>
                    <a:lstStyle/>
                    <a:p>
                      <a:pPr algn="ctr"/>
                      <a:r>
                        <a:rPr lang="en-US" b="0" dirty="0" smtClean="0">
                          <a:solidFill>
                            <a:schemeClr val="tx1"/>
                          </a:solidFill>
                          <a:latin typeface="Calibri"/>
                          <a:cs typeface="Calibri"/>
                        </a:rPr>
                        <a:t>Adversarial </a:t>
                      </a:r>
                      <a:r>
                        <a:rPr lang="en-US" b="0" baseline="0" dirty="0" smtClean="0">
                          <a:solidFill>
                            <a:schemeClr val="tx1"/>
                          </a:solidFill>
                          <a:latin typeface="Calibri"/>
                          <a:cs typeface="Calibri"/>
                        </a:rPr>
                        <a:t>Ghost</a:t>
                      </a:r>
                      <a:endParaRPr lang="en-US" b="0" dirty="0">
                        <a:solidFill>
                          <a:schemeClr val="tx1"/>
                        </a:solidFill>
                        <a:latin typeface="Calibri"/>
                        <a:cs typeface="Calibri"/>
                      </a:endParaRPr>
                    </a:p>
                  </a:txBody>
                  <a:tcPr anchor="ctr">
                    <a:solidFill>
                      <a:srgbClr val="FFCCFF"/>
                    </a:solidFill>
                  </a:tcPr>
                </a:tc>
                <a:tc>
                  <a:txBody>
                    <a:bodyPr/>
                    <a:lstStyle/>
                    <a:p>
                      <a:pPr algn="ctr"/>
                      <a:r>
                        <a:rPr lang="en-US" b="0" dirty="0" smtClean="0">
                          <a:solidFill>
                            <a:schemeClr val="tx1"/>
                          </a:solidFill>
                          <a:latin typeface="Calibri"/>
                          <a:cs typeface="Calibri"/>
                        </a:rPr>
                        <a:t>Random</a:t>
                      </a:r>
                      <a:r>
                        <a:rPr lang="en-US" b="0" baseline="0" dirty="0" smtClean="0">
                          <a:solidFill>
                            <a:schemeClr val="tx1"/>
                          </a:solidFill>
                          <a:latin typeface="Calibri"/>
                          <a:cs typeface="Calibri"/>
                        </a:rPr>
                        <a:t> Ghost</a:t>
                      </a:r>
                      <a:endParaRPr lang="en-US" b="0" dirty="0">
                        <a:solidFill>
                          <a:schemeClr val="tx1"/>
                        </a:solidFill>
                        <a:latin typeface="Calibri"/>
                        <a:cs typeface="Calibri"/>
                      </a:endParaRPr>
                    </a:p>
                  </a:txBody>
                  <a:tcPr anchor="ctr">
                    <a:solidFill>
                      <a:srgbClr val="FFCCFF"/>
                    </a:solidFill>
                  </a:tcPr>
                </a:tc>
              </a:tr>
              <a:tr h="1143000">
                <a:tc>
                  <a:txBody>
                    <a:bodyPr/>
                    <a:lstStyle/>
                    <a:p>
                      <a:pPr algn="ctr"/>
                      <a:r>
                        <a:rPr lang="en-US" dirty="0" err="1" smtClean="0">
                          <a:latin typeface="Calibri"/>
                          <a:cs typeface="Calibri"/>
                        </a:rPr>
                        <a:t>Minimax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483</a:t>
                      </a:r>
                      <a:endParaRPr lang="en-US" dirty="0">
                        <a:latin typeface="Calibri"/>
                        <a:cs typeface="Calibri"/>
                      </a:endParaRPr>
                    </a:p>
                  </a:txBody>
                  <a:tcPr anchor="ctr">
                    <a:solidFill>
                      <a:schemeClr val="bg2">
                        <a:lumMod val="20000"/>
                        <a:lumOff val="8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493</a:t>
                      </a:r>
                      <a:endParaRPr lang="en-US" dirty="0">
                        <a:latin typeface="Calibri"/>
                        <a:cs typeface="Calibri"/>
                      </a:endParaRPr>
                    </a:p>
                  </a:txBody>
                  <a:tcPr anchor="ctr">
                    <a:solidFill>
                      <a:schemeClr val="bg2">
                        <a:lumMod val="40000"/>
                        <a:lumOff val="60000"/>
                      </a:schemeClr>
                    </a:solidFill>
                  </a:tcPr>
                </a:tc>
              </a:tr>
              <a:tr h="1117600">
                <a:tc>
                  <a:txBody>
                    <a:bodyPr/>
                    <a:lstStyle/>
                    <a:p>
                      <a:pPr algn="ctr"/>
                      <a:r>
                        <a:rPr lang="en-US" dirty="0" err="1" smtClean="0">
                          <a:latin typeface="Calibri"/>
                          <a:cs typeface="Calibri"/>
                        </a:rPr>
                        <a:t>Expectimax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1/5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-303</a:t>
                      </a:r>
                      <a:endParaRPr lang="en-US" dirty="0">
                        <a:latin typeface="Calibri"/>
                        <a:cs typeface="Calibri"/>
                      </a:endParaRPr>
                    </a:p>
                  </a:txBody>
                  <a:tcPr anchor="ctr">
                    <a:solidFill>
                      <a:schemeClr val="bg2">
                        <a:lumMod val="40000"/>
                        <a:lumOff val="6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503</a:t>
                      </a:r>
                      <a:endParaRPr lang="en-US" dirty="0">
                        <a:latin typeface="Calibri"/>
                        <a:cs typeface="Calibri"/>
                      </a:endParaRPr>
                    </a:p>
                  </a:txBody>
                  <a:tcPr anchor="ctr">
                    <a:solidFill>
                      <a:schemeClr val="bg2">
                        <a:lumMod val="20000"/>
                        <a:lumOff val="80000"/>
                      </a:schemeClr>
                    </a:solidFill>
                  </a:tcPr>
                </a:tc>
              </a:tr>
            </a:tbl>
          </a:graphicData>
        </a:graphic>
      </p:graphicFrame>
      <p:sp>
        <p:nvSpPr>
          <p:cNvPr id="15382" name="TextBox 5"/>
          <p:cNvSpPr txBox="1">
            <a:spLocks noChangeArrowheads="1"/>
          </p:cNvSpPr>
          <p:nvPr/>
        </p:nvSpPr>
        <p:spPr bwMode="auto">
          <a:xfrm>
            <a:off x="8107411" y="6488668"/>
            <a:ext cx="4056068" cy="369332"/>
          </a:xfrm>
          <a:prstGeom prst="rect">
            <a:avLst/>
          </a:prstGeom>
          <a:noFill/>
          <a:ln w="9525">
            <a:noFill/>
            <a:miter lim="800000"/>
            <a:headEnd/>
            <a:tailEnd/>
          </a:ln>
        </p:spPr>
        <p:txBody>
          <a:bodyPr wrap="none">
            <a:spAutoFit/>
          </a:bodyPr>
          <a:lstStyle/>
          <a:p>
            <a:pPr algn="r"/>
            <a:r>
              <a:rPr lang="en-US" dirty="0" smtClean="0">
                <a:solidFill>
                  <a:srgbClr val="C00000"/>
                </a:solidFill>
                <a:latin typeface="Calibri" pitchFamily="34" charset="0"/>
              </a:rPr>
              <a:t>[Demos: </a:t>
            </a:r>
            <a:r>
              <a:rPr lang="en-US" dirty="0">
                <a:solidFill>
                  <a:srgbClr val="C00000"/>
                </a:solidFill>
                <a:latin typeface="Calibri" pitchFamily="34" charset="0"/>
              </a:rPr>
              <a:t>world </a:t>
            </a:r>
            <a:r>
              <a:rPr lang="en-US" dirty="0" smtClean="0">
                <a:solidFill>
                  <a:srgbClr val="C00000"/>
                </a:solidFill>
                <a:latin typeface="Calibri" pitchFamily="34" charset="0"/>
              </a:rPr>
              <a:t>assumptions (L7D3,4,5,6)]</a:t>
            </a:r>
            <a:endParaRPr lang="en-US" dirty="0">
              <a:solidFill>
                <a:srgbClr val="C00000"/>
              </a:solidFill>
              <a:latin typeface="Calibri" pitchFamily="34" charset="0"/>
            </a:endParaRPr>
          </a:p>
        </p:txBody>
      </p:sp>
      <p:sp>
        <p:nvSpPr>
          <p:cNvPr id="15383" name="TextBox 6"/>
          <p:cNvSpPr txBox="1">
            <a:spLocks noChangeArrowheads="1"/>
          </p:cNvSpPr>
          <p:nvPr/>
        </p:nvSpPr>
        <p:spPr bwMode="auto">
          <a:xfrm>
            <a:off x="8545068" y="5105400"/>
            <a:ext cx="2961132" cy="369332"/>
          </a:xfrm>
          <a:prstGeom prst="rect">
            <a:avLst/>
          </a:prstGeom>
          <a:noFill/>
          <a:ln w="9525">
            <a:noFill/>
            <a:miter lim="800000"/>
            <a:headEnd/>
            <a:tailEnd/>
          </a:ln>
        </p:spPr>
        <p:txBody>
          <a:bodyPr wrap="none">
            <a:spAutoFit/>
          </a:bodyPr>
          <a:lstStyle/>
          <a:p>
            <a:r>
              <a:rPr lang="en-US" dirty="0">
                <a:latin typeface="Calibri" pitchFamily="34" charset="0"/>
              </a:rPr>
              <a:t>Results from playing 5 games</a:t>
            </a:r>
          </a:p>
        </p:txBody>
      </p:sp>
      <p:sp>
        <p:nvSpPr>
          <p:cNvPr id="15384" name="TextBox 7"/>
          <p:cNvSpPr txBox="1">
            <a:spLocks noChangeArrowheads="1"/>
          </p:cNvSpPr>
          <p:nvPr/>
        </p:nvSpPr>
        <p:spPr bwMode="auto">
          <a:xfrm>
            <a:off x="1066800" y="6059269"/>
            <a:ext cx="6720045" cy="646331"/>
          </a:xfrm>
          <a:prstGeom prst="rect">
            <a:avLst/>
          </a:prstGeom>
          <a:noFill/>
          <a:ln w="9525">
            <a:noFill/>
            <a:miter lim="800000"/>
            <a:headEnd/>
            <a:tailEnd/>
          </a:ln>
        </p:spPr>
        <p:txBody>
          <a:bodyPr wrap="none">
            <a:spAutoFit/>
          </a:bodyPr>
          <a:lstStyle/>
          <a:p>
            <a:r>
              <a:rPr lang="en-US" dirty="0" err="1">
                <a:latin typeface="Calibri" pitchFamily="34" charset="0"/>
              </a:rPr>
              <a:t>Pacman</a:t>
            </a:r>
            <a:r>
              <a:rPr lang="en-US" dirty="0">
                <a:latin typeface="Calibri" pitchFamily="34" charset="0"/>
              </a:rPr>
              <a:t> used depth 4 search with an </a:t>
            </a:r>
            <a:r>
              <a:rPr lang="en-US" dirty="0" err="1">
                <a:latin typeface="Calibri" pitchFamily="34" charset="0"/>
              </a:rPr>
              <a:t>eval</a:t>
            </a:r>
            <a:r>
              <a:rPr lang="en-US" dirty="0">
                <a:latin typeface="Calibri" pitchFamily="34" charset="0"/>
              </a:rPr>
              <a:t> function that avoids trouble</a:t>
            </a:r>
            <a:br>
              <a:rPr lang="en-US" dirty="0">
                <a:latin typeface="Calibri" pitchFamily="34" charset="0"/>
              </a:rPr>
            </a:br>
            <a:r>
              <a:rPr lang="en-US" dirty="0">
                <a:latin typeface="Calibri" pitchFamily="34" charset="0"/>
              </a:rPr>
              <a:t>Ghost used depth 2 search with an </a:t>
            </a:r>
            <a:r>
              <a:rPr lang="en-US" dirty="0" err="1">
                <a:latin typeface="Calibri" pitchFamily="34" charset="0"/>
              </a:rPr>
              <a:t>eval</a:t>
            </a:r>
            <a:r>
              <a:rPr lang="en-US" dirty="0">
                <a:latin typeface="Calibri" pitchFamily="34" charset="0"/>
              </a:rPr>
              <a:t> function that seeks </a:t>
            </a:r>
            <a:r>
              <a:rPr lang="en-US" dirty="0" err="1">
                <a:latin typeface="Calibri" pitchFamily="34" charset="0"/>
              </a:rPr>
              <a:t>Pacman</a:t>
            </a:r>
            <a:endParaRPr lang="en-US" dirty="0">
              <a:latin typeface="Calibri" pitchFamily="34" charset="0"/>
            </a:endParaRPr>
          </a:p>
        </p:txBody>
      </p:sp>
      <p:sp>
        <p:nvSpPr>
          <p:cNvPr id="3" name="Rectangle 2"/>
          <p:cNvSpPr/>
          <p:nvPr/>
        </p:nvSpPr>
        <p:spPr>
          <a:xfrm>
            <a:off x="7620000" y="2971800"/>
            <a:ext cx="1524000" cy="76200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677400" y="4114800"/>
            <a:ext cx="1600200" cy="76200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9677400" y="2895600"/>
            <a:ext cx="1600200" cy="838200"/>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543800" y="4038600"/>
            <a:ext cx="1676400" cy="838200"/>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4848" y="-15568"/>
            <a:ext cx="1231900" cy="1536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5200" y="1430338"/>
            <a:ext cx="5162550" cy="5105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Other Game Types</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11397" y="1681694"/>
            <a:ext cx="2432553" cy="2784996"/>
          </a:xfrm>
          <a:prstGeom prst="rect">
            <a:avLst/>
          </a:prstGeom>
          <a:noFill/>
          <a:extLst>
            <a:ext uri="{909E8E84-426E-40dd-AFC4-6F175D3DCCD1}">
              <a14:hiddenFill xmlns:a14="http://schemas.microsoft.com/office/drawing/2010/main" xmlns="">
                <a:solidFill>
                  <a:srgbClr val="FFFFFF"/>
                </a:solidFill>
              </a14:hiddenFill>
            </a:ext>
          </a:extLst>
        </p:spPr>
      </p:pic>
      <p:sp>
        <p:nvSpPr>
          <p:cNvPr id="16386" name="Rectangle 2"/>
          <p:cNvSpPr>
            <a:spLocks noGrp="1" noChangeArrowheads="1"/>
          </p:cNvSpPr>
          <p:nvPr>
            <p:ph type="title"/>
          </p:nvPr>
        </p:nvSpPr>
        <p:spPr/>
        <p:txBody>
          <a:bodyPr/>
          <a:lstStyle/>
          <a:p>
            <a:r>
              <a:rPr lang="en-US" smtClean="0"/>
              <a:t>Mixed Layer Types</a:t>
            </a:r>
          </a:p>
        </p:txBody>
      </p:sp>
      <p:sp>
        <p:nvSpPr>
          <p:cNvPr id="16387" name="Rectangle 3"/>
          <p:cNvSpPr>
            <a:spLocks noGrp="1" noChangeArrowheads="1"/>
          </p:cNvSpPr>
          <p:nvPr>
            <p:ph idx="1"/>
          </p:nvPr>
        </p:nvSpPr>
        <p:spPr>
          <a:xfrm>
            <a:off x="457200" y="1371600"/>
            <a:ext cx="3276600" cy="5029200"/>
          </a:xfrm>
        </p:spPr>
        <p:txBody>
          <a:bodyPr/>
          <a:lstStyle/>
          <a:p>
            <a:r>
              <a:rPr lang="en-US" sz="2800" dirty="0" smtClean="0"/>
              <a:t>E.g. Backgammon</a:t>
            </a:r>
          </a:p>
          <a:p>
            <a:r>
              <a:rPr lang="en-US" sz="2800" dirty="0" err="1" smtClean="0"/>
              <a:t>Expectiminimax</a:t>
            </a:r>
            <a:endParaRPr lang="en-US" sz="2800" dirty="0" smtClean="0"/>
          </a:p>
          <a:p>
            <a:pPr lvl="1"/>
            <a:r>
              <a:rPr lang="en-US" sz="2400" dirty="0" smtClean="0"/>
              <a:t>Environment is an extra “random agent” player that moves after each min/max agent</a:t>
            </a:r>
          </a:p>
          <a:p>
            <a:pPr lvl="1"/>
            <a:r>
              <a:rPr lang="en-US" sz="2400" dirty="0" smtClean="0"/>
              <a:t>Each node computes the appropriate combination of its children</a:t>
            </a:r>
          </a:p>
          <a:p>
            <a:pPr lvl="1"/>
            <a:endParaRPr lang="en-US" sz="2200" dirty="0" smtClean="0"/>
          </a:p>
          <a:p>
            <a:endParaRPr lang="en-US" sz="2200" dirty="0" smtClean="0"/>
          </a:p>
        </p:txBody>
      </p:sp>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592865" y="1219200"/>
            <a:ext cx="1045620" cy="1033462"/>
          </a:xfrm>
          <a:prstGeom prst="rect">
            <a:avLst/>
          </a:prstGeom>
          <a:noFill/>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744200" y="3310622"/>
            <a:ext cx="928884" cy="1032093"/>
          </a:xfrm>
          <a:prstGeom prst="rect">
            <a:avLst/>
          </a:prstGeom>
          <a:noFill/>
        </p:spPr>
      </p:pic>
      <p:pic>
        <p:nvPicPr>
          <p:cNvPr id="11265"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670542" y="2258167"/>
            <a:ext cx="909315" cy="1018433"/>
          </a:xfrm>
          <a:prstGeom prst="rect">
            <a:avLst/>
          </a:prstGeom>
          <a:noFill/>
        </p:spPr>
      </p:pic>
      <p:grpSp>
        <p:nvGrpSpPr>
          <p:cNvPr id="60" name="Group 59"/>
          <p:cNvGrpSpPr/>
          <p:nvPr/>
        </p:nvGrpSpPr>
        <p:grpSpPr>
          <a:xfrm>
            <a:off x="7086600" y="1600200"/>
            <a:ext cx="3048000" cy="3352800"/>
            <a:chOff x="7315200" y="1539240"/>
            <a:chExt cx="2133600" cy="2346960"/>
          </a:xfrm>
        </p:grpSpPr>
        <p:sp>
          <p:nvSpPr>
            <p:cNvPr id="15" name="AutoShape 27"/>
            <p:cNvSpPr>
              <a:spLocks noChangeArrowheads="1"/>
            </p:cNvSpPr>
            <p:nvPr/>
          </p:nvSpPr>
          <p:spPr bwMode="auto">
            <a:xfrm>
              <a:off x="8229600" y="153924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cxnSp>
          <p:nvCxnSpPr>
            <p:cNvPr id="16" name="AutoShape 28"/>
            <p:cNvCxnSpPr>
              <a:cxnSpLocks noChangeShapeType="1"/>
              <a:stCxn id="15" idx="3"/>
              <a:endCxn id="22" idx="0"/>
            </p:cNvCxnSpPr>
            <p:nvPr/>
          </p:nvCxnSpPr>
          <p:spPr bwMode="auto">
            <a:xfrm flipH="1">
              <a:off x="7720807" y="1767840"/>
              <a:ext cx="651669" cy="519749"/>
            </a:xfrm>
            <a:prstGeom prst="straightConnector1">
              <a:avLst/>
            </a:prstGeom>
            <a:noFill/>
            <a:ln w="9525">
              <a:solidFill>
                <a:schemeClr val="tx1"/>
              </a:solidFill>
              <a:round/>
              <a:headEnd/>
              <a:tailEnd type="triangle" w="med" len="med"/>
            </a:ln>
          </p:spPr>
        </p:cxnSp>
        <p:cxnSp>
          <p:nvCxnSpPr>
            <p:cNvPr id="17" name="AutoShape 29"/>
            <p:cNvCxnSpPr>
              <a:cxnSpLocks noChangeShapeType="1"/>
              <a:stCxn id="15" idx="3"/>
              <a:endCxn id="23" idx="0"/>
            </p:cNvCxnSpPr>
            <p:nvPr/>
          </p:nvCxnSpPr>
          <p:spPr bwMode="auto">
            <a:xfrm>
              <a:off x="8372475" y="1767840"/>
              <a:ext cx="646112" cy="519749"/>
            </a:xfrm>
            <a:prstGeom prst="straightConnector1">
              <a:avLst/>
            </a:prstGeom>
            <a:noFill/>
            <a:ln w="9525">
              <a:solidFill>
                <a:schemeClr val="tx1"/>
              </a:solidFill>
              <a:round/>
              <a:headEnd/>
              <a:tailEnd type="triangle" w="med" len="med"/>
            </a:ln>
          </p:spPr>
        </p:cxnSp>
        <p:cxnSp>
          <p:nvCxnSpPr>
            <p:cNvPr id="18" name="AutoShape 30"/>
            <p:cNvCxnSpPr>
              <a:cxnSpLocks noChangeShapeType="1"/>
              <a:stCxn id="22" idx="4"/>
              <a:endCxn id="30" idx="3"/>
            </p:cNvCxnSpPr>
            <p:nvPr/>
          </p:nvCxnSpPr>
          <p:spPr bwMode="auto">
            <a:xfrm flipH="1">
              <a:off x="7458075" y="2573338"/>
              <a:ext cx="262731" cy="550862"/>
            </a:xfrm>
            <a:prstGeom prst="straightConnector1">
              <a:avLst/>
            </a:prstGeom>
            <a:noFill/>
            <a:ln w="9525">
              <a:solidFill>
                <a:schemeClr val="tx1"/>
              </a:solidFill>
              <a:round/>
              <a:headEnd/>
              <a:tailEnd type="triangle" w="med" len="med"/>
            </a:ln>
          </p:spPr>
        </p:cxnSp>
        <p:cxnSp>
          <p:nvCxnSpPr>
            <p:cNvPr id="19" name="AutoShape 31"/>
            <p:cNvCxnSpPr>
              <a:cxnSpLocks noChangeShapeType="1"/>
              <a:stCxn id="22" idx="4"/>
              <a:endCxn id="31" idx="3"/>
            </p:cNvCxnSpPr>
            <p:nvPr/>
          </p:nvCxnSpPr>
          <p:spPr bwMode="auto">
            <a:xfrm>
              <a:off x="7720806" y="2573338"/>
              <a:ext cx="289719" cy="550862"/>
            </a:xfrm>
            <a:prstGeom prst="straightConnector1">
              <a:avLst/>
            </a:prstGeom>
            <a:noFill/>
            <a:ln w="9525">
              <a:solidFill>
                <a:schemeClr val="tx1"/>
              </a:solidFill>
              <a:round/>
              <a:headEnd/>
              <a:tailEnd type="triangle" w="med" len="med"/>
            </a:ln>
          </p:spPr>
        </p:cxnSp>
        <p:cxnSp>
          <p:nvCxnSpPr>
            <p:cNvPr id="20" name="AutoShape 32"/>
            <p:cNvCxnSpPr>
              <a:cxnSpLocks noChangeShapeType="1"/>
              <a:stCxn id="23" idx="4"/>
              <a:endCxn id="32" idx="3"/>
            </p:cNvCxnSpPr>
            <p:nvPr/>
          </p:nvCxnSpPr>
          <p:spPr bwMode="auto">
            <a:xfrm flipH="1">
              <a:off x="8753475" y="2573338"/>
              <a:ext cx="265112" cy="550862"/>
            </a:xfrm>
            <a:prstGeom prst="straightConnector1">
              <a:avLst/>
            </a:prstGeom>
            <a:noFill/>
            <a:ln w="9525">
              <a:solidFill>
                <a:schemeClr val="tx1"/>
              </a:solidFill>
              <a:round/>
              <a:headEnd/>
              <a:tailEnd type="triangle" w="med" len="med"/>
            </a:ln>
          </p:spPr>
        </p:cxnSp>
        <p:cxnSp>
          <p:nvCxnSpPr>
            <p:cNvPr id="21" name="AutoShape 33"/>
            <p:cNvCxnSpPr>
              <a:cxnSpLocks noChangeShapeType="1"/>
              <a:stCxn id="23" idx="4"/>
              <a:endCxn id="33" idx="3"/>
            </p:cNvCxnSpPr>
            <p:nvPr/>
          </p:nvCxnSpPr>
          <p:spPr bwMode="auto">
            <a:xfrm>
              <a:off x="9018587" y="2573338"/>
              <a:ext cx="287338" cy="550862"/>
            </a:xfrm>
            <a:prstGeom prst="straightConnector1">
              <a:avLst/>
            </a:prstGeom>
            <a:noFill/>
            <a:ln w="9525">
              <a:solidFill>
                <a:schemeClr val="tx1"/>
              </a:solidFill>
              <a:round/>
              <a:headEnd/>
              <a:tailEnd type="triangle" w="med" len="med"/>
            </a:ln>
          </p:spPr>
        </p:cxnSp>
        <p:sp>
          <p:nvSpPr>
            <p:cNvPr id="22" name="Oval 34"/>
            <p:cNvSpPr>
              <a:spLocks noChangeArrowheads="1"/>
            </p:cNvSpPr>
            <p:nvPr/>
          </p:nvSpPr>
          <p:spPr bwMode="auto">
            <a:xfrm>
              <a:off x="7577137" y="2287588"/>
              <a:ext cx="287338" cy="285750"/>
            </a:xfrm>
            <a:prstGeom prst="ellipse">
              <a:avLst/>
            </a:prstGeom>
            <a:solidFill>
              <a:srgbClr val="B5EDC2"/>
            </a:solidFill>
            <a:ln w="9525">
              <a:solidFill>
                <a:schemeClr val="tx1"/>
              </a:solidFill>
              <a:round/>
              <a:headEnd/>
              <a:tailEnd/>
            </a:ln>
          </p:spPr>
          <p:txBody>
            <a:bodyPr wrap="none" anchor="ctr"/>
            <a:lstStyle/>
            <a:p>
              <a:endParaRPr lang="en-US"/>
            </a:p>
          </p:txBody>
        </p:sp>
        <p:sp>
          <p:nvSpPr>
            <p:cNvPr id="23" name="Oval 35"/>
            <p:cNvSpPr>
              <a:spLocks noChangeArrowheads="1"/>
            </p:cNvSpPr>
            <p:nvPr/>
          </p:nvSpPr>
          <p:spPr bwMode="auto">
            <a:xfrm>
              <a:off x="8875712" y="2287588"/>
              <a:ext cx="285750" cy="285750"/>
            </a:xfrm>
            <a:prstGeom prst="ellipse">
              <a:avLst/>
            </a:prstGeom>
            <a:solidFill>
              <a:srgbClr val="B5EDC2"/>
            </a:solidFill>
            <a:ln w="9525">
              <a:solidFill>
                <a:schemeClr val="tx1"/>
              </a:solidFill>
              <a:round/>
              <a:headEnd/>
              <a:tailEnd/>
            </a:ln>
          </p:spPr>
          <p:txBody>
            <a:bodyPr wrap="none" anchor="ctr"/>
            <a:lstStyle/>
            <a:p>
              <a:endParaRPr lang="en-US"/>
            </a:p>
          </p:txBody>
        </p:sp>
        <p:sp>
          <p:nvSpPr>
            <p:cNvPr id="30" name="AutoShape 27"/>
            <p:cNvSpPr>
              <a:spLocks noChangeArrowheads="1"/>
            </p:cNvSpPr>
            <p:nvPr/>
          </p:nvSpPr>
          <p:spPr bwMode="auto">
            <a:xfrm rot="10800000">
              <a:off x="73152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sp>
          <p:nvSpPr>
            <p:cNvPr id="31" name="AutoShape 27"/>
            <p:cNvSpPr>
              <a:spLocks noChangeArrowheads="1"/>
            </p:cNvSpPr>
            <p:nvPr/>
          </p:nvSpPr>
          <p:spPr bwMode="auto">
            <a:xfrm rot="10800000">
              <a:off x="78676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sp>
          <p:nvSpPr>
            <p:cNvPr id="32" name="AutoShape 27"/>
            <p:cNvSpPr>
              <a:spLocks noChangeArrowheads="1"/>
            </p:cNvSpPr>
            <p:nvPr/>
          </p:nvSpPr>
          <p:spPr bwMode="auto">
            <a:xfrm rot="10800000">
              <a:off x="86106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sp>
          <p:nvSpPr>
            <p:cNvPr id="33" name="AutoShape 27"/>
            <p:cNvSpPr>
              <a:spLocks noChangeArrowheads="1"/>
            </p:cNvSpPr>
            <p:nvPr/>
          </p:nvSpPr>
          <p:spPr bwMode="auto">
            <a:xfrm rot="10800000">
              <a:off x="91630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cxnSp>
          <p:nvCxnSpPr>
            <p:cNvPr id="42" name="AutoShape 32"/>
            <p:cNvCxnSpPr>
              <a:cxnSpLocks noChangeShapeType="1"/>
              <a:stCxn id="30" idx="0"/>
            </p:cNvCxnSpPr>
            <p:nvPr/>
          </p:nvCxnSpPr>
          <p:spPr bwMode="auto">
            <a:xfrm flipH="1">
              <a:off x="7315200" y="3352800"/>
              <a:ext cx="142875" cy="533400"/>
            </a:xfrm>
            <a:prstGeom prst="straightConnector1">
              <a:avLst/>
            </a:prstGeom>
            <a:noFill/>
            <a:ln w="9525">
              <a:solidFill>
                <a:schemeClr val="tx1"/>
              </a:solidFill>
              <a:round/>
              <a:headEnd/>
              <a:tailEnd type="triangle" w="med" len="med"/>
            </a:ln>
          </p:spPr>
        </p:cxnSp>
        <p:cxnSp>
          <p:nvCxnSpPr>
            <p:cNvPr id="43" name="AutoShape 33"/>
            <p:cNvCxnSpPr>
              <a:cxnSpLocks noChangeShapeType="1"/>
              <a:stCxn id="30" idx="0"/>
            </p:cNvCxnSpPr>
            <p:nvPr/>
          </p:nvCxnSpPr>
          <p:spPr bwMode="auto">
            <a:xfrm>
              <a:off x="7458075" y="3352800"/>
              <a:ext cx="161925" cy="533400"/>
            </a:xfrm>
            <a:prstGeom prst="straightConnector1">
              <a:avLst/>
            </a:prstGeom>
            <a:noFill/>
            <a:ln w="9525">
              <a:solidFill>
                <a:schemeClr val="tx1"/>
              </a:solidFill>
              <a:round/>
              <a:headEnd/>
              <a:tailEnd type="triangle" w="med" len="med"/>
            </a:ln>
          </p:spPr>
        </p:cxnSp>
        <p:cxnSp>
          <p:nvCxnSpPr>
            <p:cNvPr id="48" name="AutoShape 32"/>
            <p:cNvCxnSpPr>
              <a:cxnSpLocks noChangeShapeType="1"/>
              <a:stCxn id="31" idx="0"/>
            </p:cNvCxnSpPr>
            <p:nvPr/>
          </p:nvCxnSpPr>
          <p:spPr bwMode="auto">
            <a:xfrm flipH="1">
              <a:off x="7848601" y="3352800"/>
              <a:ext cx="161924" cy="533400"/>
            </a:xfrm>
            <a:prstGeom prst="straightConnector1">
              <a:avLst/>
            </a:prstGeom>
            <a:noFill/>
            <a:ln w="9525">
              <a:solidFill>
                <a:schemeClr val="tx1"/>
              </a:solidFill>
              <a:round/>
              <a:headEnd/>
              <a:tailEnd type="triangle" w="med" len="med"/>
            </a:ln>
          </p:spPr>
        </p:cxnSp>
        <p:cxnSp>
          <p:nvCxnSpPr>
            <p:cNvPr id="49" name="AutoShape 33"/>
            <p:cNvCxnSpPr>
              <a:cxnSpLocks noChangeShapeType="1"/>
              <a:stCxn id="31" idx="0"/>
            </p:cNvCxnSpPr>
            <p:nvPr/>
          </p:nvCxnSpPr>
          <p:spPr bwMode="auto">
            <a:xfrm>
              <a:off x="8010525" y="3352800"/>
              <a:ext cx="142875" cy="533400"/>
            </a:xfrm>
            <a:prstGeom prst="straightConnector1">
              <a:avLst/>
            </a:prstGeom>
            <a:noFill/>
            <a:ln w="9525">
              <a:solidFill>
                <a:schemeClr val="tx1"/>
              </a:solidFill>
              <a:round/>
              <a:headEnd/>
              <a:tailEnd type="triangle" w="med" len="med"/>
            </a:ln>
          </p:spPr>
        </p:cxnSp>
        <p:cxnSp>
          <p:nvCxnSpPr>
            <p:cNvPr id="52" name="AutoShape 32"/>
            <p:cNvCxnSpPr>
              <a:cxnSpLocks noChangeShapeType="1"/>
              <a:stCxn id="32" idx="0"/>
            </p:cNvCxnSpPr>
            <p:nvPr/>
          </p:nvCxnSpPr>
          <p:spPr bwMode="auto">
            <a:xfrm flipH="1">
              <a:off x="8610601" y="3352800"/>
              <a:ext cx="142874" cy="533400"/>
            </a:xfrm>
            <a:prstGeom prst="straightConnector1">
              <a:avLst/>
            </a:prstGeom>
            <a:noFill/>
            <a:ln w="9525">
              <a:solidFill>
                <a:schemeClr val="tx1"/>
              </a:solidFill>
              <a:round/>
              <a:headEnd/>
              <a:tailEnd type="triangle" w="med" len="med"/>
            </a:ln>
          </p:spPr>
        </p:cxnSp>
        <p:cxnSp>
          <p:nvCxnSpPr>
            <p:cNvPr id="53" name="AutoShape 33"/>
            <p:cNvCxnSpPr>
              <a:cxnSpLocks noChangeShapeType="1"/>
              <a:stCxn id="32" idx="0"/>
            </p:cNvCxnSpPr>
            <p:nvPr/>
          </p:nvCxnSpPr>
          <p:spPr bwMode="auto">
            <a:xfrm>
              <a:off x="8753475" y="3352800"/>
              <a:ext cx="161925" cy="533400"/>
            </a:xfrm>
            <a:prstGeom prst="straightConnector1">
              <a:avLst/>
            </a:prstGeom>
            <a:noFill/>
            <a:ln w="9525">
              <a:solidFill>
                <a:schemeClr val="tx1"/>
              </a:solidFill>
              <a:round/>
              <a:headEnd/>
              <a:tailEnd type="triangle" w="med" len="med"/>
            </a:ln>
          </p:spPr>
        </p:cxnSp>
        <p:cxnSp>
          <p:nvCxnSpPr>
            <p:cNvPr id="56" name="AutoShape 32"/>
            <p:cNvCxnSpPr>
              <a:cxnSpLocks noChangeShapeType="1"/>
              <a:stCxn id="33" idx="0"/>
            </p:cNvCxnSpPr>
            <p:nvPr/>
          </p:nvCxnSpPr>
          <p:spPr bwMode="auto">
            <a:xfrm flipH="1">
              <a:off x="9144000" y="3352800"/>
              <a:ext cx="161925" cy="533400"/>
            </a:xfrm>
            <a:prstGeom prst="straightConnector1">
              <a:avLst/>
            </a:prstGeom>
            <a:noFill/>
            <a:ln w="9525">
              <a:solidFill>
                <a:schemeClr val="tx1"/>
              </a:solidFill>
              <a:round/>
              <a:headEnd/>
              <a:tailEnd type="triangle" w="med" len="med"/>
            </a:ln>
          </p:spPr>
        </p:cxnSp>
        <p:cxnSp>
          <p:nvCxnSpPr>
            <p:cNvPr id="57" name="AutoShape 33"/>
            <p:cNvCxnSpPr>
              <a:cxnSpLocks noChangeShapeType="1"/>
              <a:stCxn id="33" idx="0"/>
            </p:cNvCxnSpPr>
            <p:nvPr/>
          </p:nvCxnSpPr>
          <p:spPr bwMode="auto">
            <a:xfrm>
              <a:off x="9305925" y="3352800"/>
              <a:ext cx="142874" cy="533400"/>
            </a:xfrm>
            <a:prstGeom prst="straightConnector1">
              <a:avLst/>
            </a:prstGeom>
            <a:noFill/>
            <a:ln w="9525">
              <a:solidFill>
                <a:schemeClr val="tx1"/>
              </a:solidFill>
              <a:round/>
              <a:headEnd/>
              <a:tailEnd type="triangle" w="med" len="med"/>
            </a:ln>
          </p:spPr>
        </p:cxn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smtClean="0"/>
              <a:t>Example: Backgammon</a:t>
            </a:r>
          </a:p>
        </p:txBody>
      </p:sp>
      <p:sp>
        <p:nvSpPr>
          <p:cNvPr id="17411" name="Rectangle 3"/>
          <p:cNvSpPr>
            <a:spLocks noGrp="1" noChangeArrowheads="1"/>
          </p:cNvSpPr>
          <p:nvPr>
            <p:ph idx="1"/>
          </p:nvPr>
        </p:nvSpPr>
        <p:spPr>
          <a:xfrm>
            <a:off x="457200" y="1341437"/>
            <a:ext cx="6553200" cy="4525963"/>
          </a:xfrm>
        </p:spPr>
        <p:txBody>
          <a:bodyPr/>
          <a:lstStyle/>
          <a:p>
            <a:r>
              <a:rPr lang="en-US" sz="2200" dirty="0" smtClean="0"/>
              <a:t>Dice rolls increase </a:t>
            </a:r>
            <a:r>
              <a:rPr lang="en-US" sz="2200" i="1" dirty="0" smtClean="0"/>
              <a:t>b</a:t>
            </a:r>
            <a:r>
              <a:rPr lang="en-US" sz="2200" dirty="0" smtClean="0"/>
              <a:t>: 21 possible rolls with 2 dice</a:t>
            </a:r>
          </a:p>
          <a:p>
            <a:pPr lvl="1"/>
            <a:r>
              <a:rPr lang="en-US" sz="2000" dirty="0" smtClean="0"/>
              <a:t>Backgammon </a:t>
            </a:r>
            <a:r>
              <a:rPr lang="en-US" sz="2000" dirty="0" smtClean="0">
                <a:sym typeface="Symbol" pitchFamily="18" charset="2"/>
              </a:rPr>
              <a:t></a:t>
            </a:r>
            <a:r>
              <a:rPr lang="en-US" sz="2000" dirty="0" smtClean="0"/>
              <a:t> 20 legal moves</a:t>
            </a:r>
          </a:p>
          <a:p>
            <a:pPr lvl="1"/>
            <a:r>
              <a:rPr lang="en-US" sz="2000" dirty="0" smtClean="0"/>
              <a:t>Depth 2 = 20 x (21 x 20)</a:t>
            </a:r>
            <a:r>
              <a:rPr lang="en-US" sz="2000" baseline="30000" dirty="0" smtClean="0"/>
              <a:t>3</a:t>
            </a:r>
            <a:r>
              <a:rPr lang="en-US" sz="2000" dirty="0" smtClean="0"/>
              <a:t> = 1.2 x 10</a:t>
            </a:r>
            <a:r>
              <a:rPr lang="en-US" sz="2000" baseline="30000" dirty="0" smtClean="0"/>
              <a:t>9</a:t>
            </a:r>
          </a:p>
          <a:p>
            <a:pPr lvl="4"/>
            <a:endParaRPr lang="en-US" sz="1200" dirty="0" smtClean="0"/>
          </a:p>
          <a:p>
            <a:r>
              <a:rPr lang="en-US" sz="2200" dirty="0" smtClean="0"/>
              <a:t>As depth increases, probability of reaching a given search node shrinks</a:t>
            </a:r>
          </a:p>
          <a:p>
            <a:pPr lvl="1"/>
            <a:r>
              <a:rPr lang="en-US" sz="2000" dirty="0" smtClean="0"/>
              <a:t>So usefulness of search is diminished</a:t>
            </a:r>
          </a:p>
          <a:p>
            <a:pPr lvl="1"/>
            <a:r>
              <a:rPr lang="en-US" sz="2000" dirty="0" smtClean="0"/>
              <a:t>So limiting depth is less damaging</a:t>
            </a:r>
          </a:p>
          <a:p>
            <a:pPr lvl="1"/>
            <a:r>
              <a:rPr lang="en-US" sz="2000" dirty="0" smtClean="0"/>
              <a:t>But pruning is trickier…</a:t>
            </a:r>
          </a:p>
          <a:p>
            <a:pPr lvl="4"/>
            <a:endParaRPr lang="en-US" sz="1200" dirty="0" smtClean="0"/>
          </a:p>
          <a:p>
            <a:r>
              <a:rPr lang="en-US" sz="2200" dirty="0" smtClean="0"/>
              <a:t>Historic AI: </a:t>
            </a:r>
            <a:r>
              <a:rPr lang="en-US" sz="2200" dirty="0" err="1" smtClean="0"/>
              <a:t>TDGammon</a:t>
            </a:r>
            <a:r>
              <a:rPr lang="en-US" sz="2200" dirty="0" smtClean="0"/>
              <a:t> uses depth-2 search + very good evaluation function + reinforcement learning: </a:t>
            </a:r>
            <a:br>
              <a:rPr lang="en-US" sz="2200" dirty="0" smtClean="0"/>
            </a:br>
            <a:r>
              <a:rPr lang="en-US" sz="2200" dirty="0" smtClean="0"/>
              <a:t>world-champion level play</a:t>
            </a:r>
          </a:p>
          <a:p>
            <a:pPr lvl="3"/>
            <a:endParaRPr lang="en-US" sz="1000" dirty="0" smtClean="0"/>
          </a:p>
          <a:p>
            <a:r>
              <a:rPr lang="en-US" sz="2200" dirty="0" smtClean="0"/>
              <a:t>1</a:t>
            </a:r>
            <a:r>
              <a:rPr lang="en-US" sz="2200" baseline="30000" dirty="0" smtClean="0"/>
              <a:t>st</a:t>
            </a:r>
            <a:r>
              <a:rPr lang="en-US" sz="2200" dirty="0" smtClean="0"/>
              <a:t> AI world champion in any game!</a:t>
            </a:r>
          </a:p>
        </p:txBody>
      </p:sp>
      <p:pic>
        <p:nvPicPr>
          <p:cNvPr id="9218" name="Picture 2" descr="http://upload.wikimedia.org/wikipedia/commons/3/30/Backgammon_lg.jpg"/>
          <p:cNvPicPr>
            <a:picLocks noChangeAspect="1" noChangeArrowheads="1"/>
          </p:cNvPicPr>
          <p:nvPr/>
        </p:nvPicPr>
        <p:blipFill>
          <a:blip r:embed="rId3" cstate="print"/>
          <a:srcRect/>
          <a:stretch>
            <a:fillRect/>
          </a:stretch>
        </p:blipFill>
        <p:spPr bwMode="auto">
          <a:xfrm>
            <a:off x="7467600" y="1524000"/>
            <a:ext cx="4229100" cy="2819400"/>
          </a:xfrm>
          <a:prstGeom prst="rect">
            <a:avLst/>
          </a:prstGeom>
          <a:noFill/>
        </p:spPr>
      </p:pic>
      <p:sp>
        <p:nvSpPr>
          <p:cNvPr id="6" name="TextBox 5"/>
          <p:cNvSpPr txBox="1"/>
          <p:nvPr/>
        </p:nvSpPr>
        <p:spPr>
          <a:xfrm>
            <a:off x="8001000" y="6550223"/>
            <a:ext cx="4114800" cy="307777"/>
          </a:xfrm>
          <a:prstGeom prst="rect">
            <a:avLst/>
          </a:prstGeom>
          <a:noFill/>
        </p:spPr>
        <p:txBody>
          <a:bodyPr wrap="square" rtlCol="0">
            <a:spAutoFit/>
          </a:bodyPr>
          <a:lstStyle/>
          <a:p>
            <a:pPr algn="r"/>
            <a:r>
              <a:rPr lang="en-US" sz="1400" dirty="0" smtClean="0">
                <a:latin typeface="Calibri" pitchFamily="34" charset="0"/>
              </a:rPr>
              <a:t>Image: Wikipedia</a:t>
            </a:r>
            <a:endParaRPr lang="en-US" sz="1400" dirty="0">
              <a:latin typeface="Calibri"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1" y="4246885"/>
            <a:ext cx="3657600" cy="2343054"/>
          </a:xfrm>
          <a:prstGeom prst="rect">
            <a:avLst/>
          </a:prstGeom>
          <a:noFill/>
          <a:extLst>
            <a:ext uri="{909E8E84-426E-40dd-AFC4-6F175D3DCCD1}">
              <a14:hiddenFill xmlns:a14="http://schemas.microsoft.com/office/drawing/2010/main" xmlns="">
                <a:solidFill>
                  <a:srgbClr val="FFFFFF"/>
                </a:solidFill>
              </a14:hiddenFill>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737112" y="228600"/>
            <a:ext cx="3454888" cy="2041525"/>
          </a:xfrm>
          <a:prstGeom prst="rect">
            <a:avLst/>
          </a:prstGeom>
          <a:noFill/>
          <a:extLst>
            <a:ext uri="{909E8E84-426E-40dd-AFC4-6F175D3DCCD1}">
              <a14:hiddenFill xmlns:a14="http://schemas.microsoft.com/office/drawing/2010/main" xmlns="">
                <a:solidFill>
                  <a:srgbClr val="FFFFFF"/>
                </a:solidFill>
              </a14:hiddenFill>
            </a:ext>
          </a:extLst>
        </p:spPr>
      </p:pic>
      <p:sp>
        <p:nvSpPr>
          <p:cNvPr id="18434" name="Rectangle 2"/>
          <p:cNvSpPr>
            <a:spLocks noGrp="1" noChangeArrowheads="1"/>
          </p:cNvSpPr>
          <p:nvPr>
            <p:ph type="title"/>
          </p:nvPr>
        </p:nvSpPr>
        <p:spPr/>
        <p:txBody>
          <a:bodyPr/>
          <a:lstStyle/>
          <a:p>
            <a:r>
              <a:rPr lang="en-US" smtClean="0"/>
              <a:t>Multi-Agent Utilities</a:t>
            </a:r>
          </a:p>
        </p:txBody>
      </p:sp>
      <p:sp>
        <p:nvSpPr>
          <p:cNvPr id="18435" name="Rectangle 3"/>
          <p:cNvSpPr>
            <a:spLocks noGrp="1" noChangeArrowheads="1"/>
          </p:cNvSpPr>
          <p:nvPr>
            <p:ph idx="1"/>
          </p:nvPr>
        </p:nvSpPr>
        <p:spPr>
          <a:xfrm>
            <a:off x="304800" y="1371600"/>
            <a:ext cx="8610600" cy="4525963"/>
          </a:xfrm>
        </p:spPr>
        <p:txBody>
          <a:bodyPr/>
          <a:lstStyle/>
          <a:p>
            <a:pPr>
              <a:lnSpc>
                <a:spcPct val="80000"/>
              </a:lnSpc>
            </a:pPr>
            <a:r>
              <a:rPr lang="en-US" sz="2400" dirty="0" smtClean="0"/>
              <a:t>What if the game is not zero-sum, or has multiple players?</a:t>
            </a:r>
          </a:p>
          <a:p>
            <a:pPr lvl="2">
              <a:lnSpc>
                <a:spcPct val="80000"/>
              </a:lnSpc>
            </a:pPr>
            <a:endParaRPr lang="en-US" sz="1600" dirty="0" smtClean="0"/>
          </a:p>
          <a:p>
            <a:pPr>
              <a:lnSpc>
                <a:spcPct val="80000"/>
              </a:lnSpc>
            </a:pPr>
            <a:r>
              <a:rPr lang="en-US" sz="2400" dirty="0" smtClean="0"/>
              <a:t>Generalization of </a:t>
            </a:r>
            <a:r>
              <a:rPr lang="en-US" sz="2400" dirty="0" err="1" smtClean="0"/>
              <a:t>minimax</a:t>
            </a:r>
            <a:r>
              <a:rPr lang="en-US" sz="2400" dirty="0" smtClean="0"/>
              <a:t>:</a:t>
            </a:r>
          </a:p>
          <a:p>
            <a:pPr lvl="1">
              <a:lnSpc>
                <a:spcPct val="80000"/>
              </a:lnSpc>
            </a:pPr>
            <a:r>
              <a:rPr lang="en-US" sz="2000" dirty="0" smtClean="0"/>
              <a:t>Terminals have utility </a:t>
            </a:r>
            <a:r>
              <a:rPr lang="en-US" sz="2000" dirty="0" err="1" smtClean="0"/>
              <a:t>tuples</a:t>
            </a:r>
            <a:endParaRPr lang="en-US" sz="2000" dirty="0" smtClean="0"/>
          </a:p>
          <a:p>
            <a:pPr lvl="1">
              <a:lnSpc>
                <a:spcPct val="80000"/>
              </a:lnSpc>
            </a:pPr>
            <a:r>
              <a:rPr lang="en-US" sz="2000" dirty="0" smtClean="0"/>
              <a:t>Node values are also utility </a:t>
            </a:r>
            <a:r>
              <a:rPr lang="en-US" sz="2000" dirty="0" err="1" smtClean="0"/>
              <a:t>tuples</a:t>
            </a:r>
            <a:endParaRPr lang="en-US" sz="2000" dirty="0" smtClean="0"/>
          </a:p>
          <a:p>
            <a:pPr lvl="1">
              <a:lnSpc>
                <a:spcPct val="80000"/>
              </a:lnSpc>
            </a:pPr>
            <a:r>
              <a:rPr lang="en-US" sz="2000" dirty="0" smtClean="0"/>
              <a:t>Each player maximizes its own component</a:t>
            </a:r>
          </a:p>
          <a:p>
            <a:pPr lvl="1">
              <a:lnSpc>
                <a:spcPct val="80000"/>
              </a:lnSpc>
            </a:pPr>
            <a:r>
              <a:rPr lang="en-US" sz="2000" dirty="0" smtClean="0"/>
              <a:t>Can give rise to cooperation and</a:t>
            </a:r>
          </a:p>
          <a:p>
            <a:pPr lvl="1">
              <a:lnSpc>
                <a:spcPct val="80000"/>
              </a:lnSpc>
              <a:buNone/>
            </a:pPr>
            <a:r>
              <a:rPr lang="en-US" sz="2000" dirty="0" smtClean="0"/>
              <a:t>	competition dynamically…</a:t>
            </a:r>
          </a:p>
        </p:txBody>
      </p:sp>
      <p:grpSp>
        <p:nvGrpSpPr>
          <p:cNvPr id="34" name="Group 33"/>
          <p:cNvGrpSpPr/>
          <p:nvPr/>
        </p:nvGrpSpPr>
        <p:grpSpPr>
          <a:xfrm>
            <a:off x="4572000" y="1972273"/>
            <a:ext cx="6934200" cy="3742727"/>
            <a:chOff x="3200400" y="2057400"/>
            <a:chExt cx="5638800" cy="3043536"/>
          </a:xfrm>
        </p:grpSpPr>
        <p:sp>
          <p:nvSpPr>
            <p:cNvPr id="18436" name="Text Box 25"/>
            <p:cNvSpPr txBox="1">
              <a:spLocks noChangeArrowheads="1"/>
            </p:cNvSpPr>
            <p:nvPr/>
          </p:nvSpPr>
          <p:spPr bwMode="auto">
            <a:xfrm>
              <a:off x="32004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1</a:t>
              </a:r>
              <a:r>
                <a:rPr lang="en-US" dirty="0">
                  <a:latin typeface="Calibri"/>
                  <a:cs typeface="Calibri"/>
                </a:rPr>
                <a:t>,</a:t>
              </a:r>
              <a:r>
                <a:rPr lang="en-US" dirty="0">
                  <a:solidFill>
                    <a:srgbClr val="3333FF"/>
                  </a:solidFill>
                  <a:latin typeface="Calibri"/>
                  <a:cs typeface="Calibri"/>
                </a:rPr>
                <a:t>6</a:t>
              </a:r>
              <a:r>
                <a:rPr lang="en-US" dirty="0">
                  <a:latin typeface="Calibri"/>
                  <a:cs typeface="Calibri"/>
                </a:rPr>
                <a:t>,</a:t>
              </a:r>
              <a:r>
                <a:rPr lang="en-US" dirty="0">
                  <a:solidFill>
                    <a:srgbClr val="008000"/>
                  </a:solidFill>
                  <a:latin typeface="Calibri"/>
                  <a:cs typeface="Calibri"/>
                </a:rPr>
                <a:t>6</a:t>
              </a:r>
            </a:p>
          </p:txBody>
        </p:sp>
        <p:sp>
          <p:nvSpPr>
            <p:cNvPr id="18437" name="Text Box 26"/>
            <p:cNvSpPr txBox="1">
              <a:spLocks noChangeArrowheads="1"/>
            </p:cNvSpPr>
            <p:nvPr/>
          </p:nvSpPr>
          <p:spPr bwMode="auto">
            <a:xfrm>
              <a:off x="38862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7</a:t>
              </a:r>
              <a:r>
                <a:rPr lang="en-US">
                  <a:latin typeface="Calibri"/>
                  <a:cs typeface="Calibri"/>
                </a:rPr>
                <a:t>,</a:t>
              </a:r>
              <a:r>
                <a:rPr lang="en-US">
                  <a:solidFill>
                    <a:srgbClr val="3333FF"/>
                  </a:solidFill>
                  <a:latin typeface="Calibri"/>
                  <a:cs typeface="Calibri"/>
                </a:rPr>
                <a:t>1</a:t>
              </a:r>
              <a:r>
                <a:rPr lang="en-US">
                  <a:latin typeface="Calibri"/>
                  <a:cs typeface="Calibri"/>
                </a:rPr>
                <a:t>,</a:t>
              </a:r>
              <a:r>
                <a:rPr lang="en-US">
                  <a:solidFill>
                    <a:srgbClr val="008000"/>
                  </a:solidFill>
                  <a:latin typeface="Calibri"/>
                  <a:cs typeface="Calibri"/>
                </a:rPr>
                <a:t>2</a:t>
              </a:r>
            </a:p>
          </p:txBody>
        </p:sp>
        <p:sp>
          <p:nvSpPr>
            <p:cNvPr id="18438" name="Text Box 27"/>
            <p:cNvSpPr txBox="1">
              <a:spLocks noChangeArrowheads="1"/>
            </p:cNvSpPr>
            <p:nvPr/>
          </p:nvSpPr>
          <p:spPr bwMode="auto">
            <a:xfrm>
              <a:off x="46482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6</a:t>
              </a:r>
              <a:r>
                <a:rPr lang="en-US" dirty="0">
                  <a:latin typeface="Calibri"/>
                  <a:cs typeface="Calibri"/>
                </a:rPr>
                <a:t>,</a:t>
              </a:r>
              <a:r>
                <a:rPr lang="en-US" dirty="0">
                  <a:solidFill>
                    <a:srgbClr val="3333FF"/>
                  </a:solidFill>
                  <a:latin typeface="Calibri"/>
                  <a:cs typeface="Calibri"/>
                </a:rPr>
                <a:t>1</a:t>
              </a:r>
              <a:r>
                <a:rPr lang="en-US" dirty="0">
                  <a:latin typeface="Calibri"/>
                  <a:cs typeface="Calibri"/>
                </a:rPr>
                <a:t>,</a:t>
              </a:r>
              <a:r>
                <a:rPr lang="en-US" dirty="0">
                  <a:solidFill>
                    <a:srgbClr val="008000"/>
                  </a:solidFill>
                  <a:latin typeface="Calibri"/>
                  <a:cs typeface="Calibri"/>
                </a:rPr>
                <a:t>2</a:t>
              </a:r>
            </a:p>
          </p:txBody>
        </p:sp>
        <p:sp>
          <p:nvSpPr>
            <p:cNvPr id="18439" name="Text Box 28"/>
            <p:cNvSpPr txBox="1">
              <a:spLocks noChangeArrowheads="1"/>
            </p:cNvSpPr>
            <p:nvPr/>
          </p:nvSpPr>
          <p:spPr bwMode="auto">
            <a:xfrm>
              <a:off x="53340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7</a:t>
              </a:r>
              <a:r>
                <a:rPr lang="en-US">
                  <a:latin typeface="Calibri"/>
                  <a:cs typeface="Calibri"/>
                </a:rPr>
                <a:t>,</a:t>
              </a:r>
              <a:r>
                <a:rPr lang="en-US">
                  <a:solidFill>
                    <a:srgbClr val="3333FF"/>
                  </a:solidFill>
                  <a:latin typeface="Calibri"/>
                  <a:cs typeface="Calibri"/>
                </a:rPr>
                <a:t>2</a:t>
              </a:r>
              <a:r>
                <a:rPr lang="en-US">
                  <a:latin typeface="Calibri"/>
                  <a:cs typeface="Calibri"/>
                </a:rPr>
                <a:t>,</a:t>
              </a:r>
              <a:r>
                <a:rPr lang="en-US">
                  <a:solidFill>
                    <a:srgbClr val="008000"/>
                  </a:solidFill>
                  <a:latin typeface="Calibri"/>
                  <a:cs typeface="Calibri"/>
                </a:rPr>
                <a:t>1</a:t>
              </a:r>
            </a:p>
          </p:txBody>
        </p:sp>
        <p:sp>
          <p:nvSpPr>
            <p:cNvPr id="18440" name="Text Box 29"/>
            <p:cNvSpPr txBox="1">
              <a:spLocks noChangeArrowheads="1"/>
            </p:cNvSpPr>
            <p:nvPr/>
          </p:nvSpPr>
          <p:spPr bwMode="auto">
            <a:xfrm>
              <a:off x="60960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5</a:t>
              </a:r>
              <a:r>
                <a:rPr lang="en-US">
                  <a:latin typeface="Calibri"/>
                  <a:cs typeface="Calibri"/>
                </a:rPr>
                <a:t>,</a:t>
              </a:r>
              <a:r>
                <a:rPr lang="en-US">
                  <a:solidFill>
                    <a:srgbClr val="3333FF"/>
                  </a:solidFill>
                  <a:latin typeface="Calibri"/>
                  <a:cs typeface="Calibri"/>
                </a:rPr>
                <a:t>1</a:t>
              </a:r>
              <a:r>
                <a:rPr lang="en-US">
                  <a:latin typeface="Calibri"/>
                  <a:cs typeface="Calibri"/>
                </a:rPr>
                <a:t>,</a:t>
              </a:r>
              <a:r>
                <a:rPr lang="en-US">
                  <a:solidFill>
                    <a:srgbClr val="008000"/>
                  </a:solidFill>
                  <a:latin typeface="Calibri"/>
                  <a:cs typeface="Calibri"/>
                </a:rPr>
                <a:t>7</a:t>
              </a:r>
            </a:p>
          </p:txBody>
        </p:sp>
        <p:sp>
          <p:nvSpPr>
            <p:cNvPr id="18441" name="Text Box 30"/>
            <p:cNvSpPr txBox="1">
              <a:spLocks noChangeArrowheads="1"/>
            </p:cNvSpPr>
            <p:nvPr/>
          </p:nvSpPr>
          <p:spPr bwMode="auto">
            <a:xfrm>
              <a:off x="67818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1</a:t>
              </a:r>
              <a:r>
                <a:rPr lang="en-US">
                  <a:latin typeface="Calibri"/>
                  <a:cs typeface="Calibri"/>
                </a:rPr>
                <a:t>,</a:t>
              </a:r>
              <a:r>
                <a:rPr lang="en-US">
                  <a:solidFill>
                    <a:srgbClr val="3333FF"/>
                  </a:solidFill>
                  <a:latin typeface="Calibri"/>
                  <a:cs typeface="Calibri"/>
                </a:rPr>
                <a:t>5</a:t>
              </a:r>
              <a:r>
                <a:rPr lang="en-US">
                  <a:latin typeface="Calibri"/>
                  <a:cs typeface="Calibri"/>
                </a:rPr>
                <a:t>,</a:t>
              </a:r>
              <a:r>
                <a:rPr lang="en-US">
                  <a:solidFill>
                    <a:srgbClr val="008000"/>
                  </a:solidFill>
                  <a:latin typeface="Calibri"/>
                  <a:cs typeface="Calibri"/>
                </a:rPr>
                <a:t>2</a:t>
              </a:r>
            </a:p>
          </p:txBody>
        </p:sp>
        <p:sp>
          <p:nvSpPr>
            <p:cNvPr id="18442" name="Text Box 31"/>
            <p:cNvSpPr txBox="1">
              <a:spLocks noChangeArrowheads="1"/>
            </p:cNvSpPr>
            <p:nvPr/>
          </p:nvSpPr>
          <p:spPr bwMode="auto">
            <a:xfrm>
              <a:off x="75438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7</a:t>
              </a:r>
              <a:r>
                <a:rPr lang="en-US">
                  <a:latin typeface="Calibri"/>
                  <a:cs typeface="Calibri"/>
                </a:rPr>
                <a:t>,</a:t>
              </a:r>
              <a:r>
                <a:rPr lang="en-US">
                  <a:solidFill>
                    <a:srgbClr val="3333FF"/>
                  </a:solidFill>
                  <a:latin typeface="Calibri"/>
                  <a:cs typeface="Calibri"/>
                </a:rPr>
                <a:t>7</a:t>
              </a:r>
              <a:r>
                <a:rPr lang="en-US">
                  <a:latin typeface="Calibri"/>
                  <a:cs typeface="Calibri"/>
                </a:rPr>
                <a:t>,</a:t>
              </a:r>
              <a:r>
                <a:rPr lang="en-US">
                  <a:solidFill>
                    <a:srgbClr val="008000"/>
                  </a:solidFill>
                  <a:latin typeface="Calibri"/>
                  <a:cs typeface="Calibri"/>
                </a:rPr>
                <a:t>1</a:t>
              </a:r>
            </a:p>
          </p:txBody>
        </p:sp>
        <p:sp>
          <p:nvSpPr>
            <p:cNvPr id="18443" name="Text Box 32"/>
            <p:cNvSpPr txBox="1">
              <a:spLocks noChangeArrowheads="1"/>
            </p:cNvSpPr>
            <p:nvPr/>
          </p:nvSpPr>
          <p:spPr bwMode="auto">
            <a:xfrm>
              <a:off x="82296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5</a:t>
              </a:r>
              <a:r>
                <a:rPr lang="en-US">
                  <a:latin typeface="Calibri"/>
                  <a:cs typeface="Calibri"/>
                </a:rPr>
                <a:t>,</a:t>
              </a:r>
              <a:r>
                <a:rPr lang="en-US">
                  <a:solidFill>
                    <a:srgbClr val="3333FF"/>
                  </a:solidFill>
                  <a:latin typeface="Calibri"/>
                  <a:cs typeface="Calibri"/>
                </a:rPr>
                <a:t>2</a:t>
              </a:r>
              <a:r>
                <a:rPr lang="en-US">
                  <a:latin typeface="Calibri"/>
                  <a:cs typeface="Calibri"/>
                </a:rPr>
                <a:t>,</a:t>
              </a:r>
              <a:r>
                <a:rPr lang="en-US">
                  <a:solidFill>
                    <a:srgbClr val="008000"/>
                  </a:solidFill>
                  <a:latin typeface="Calibri"/>
                  <a:cs typeface="Calibri"/>
                </a:rPr>
                <a:t>5</a:t>
              </a:r>
            </a:p>
          </p:txBody>
        </p:sp>
        <p:cxnSp>
          <p:nvCxnSpPr>
            <p:cNvPr id="18445" name="AutoShape 11"/>
            <p:cNvCxnSpPr>
              <a:cxnSpLocks noChangeShapeType="1"/>
            </p:cNvCxnSpPr>
            <p:nvPr/>
          </p:nvCxnSpPr>
          <p:spPr bwMode="auto">
            <a:xfrm flipH="1">
              <a:off x="4686300" y="2362200"/>
              <a:ext cx="1295400" cy="457200"/>
            </a:xfrm>
            <a:prstGeom prst="straightConnector1">
              <a:avLst/>
            </a:prstGeom>
            <a:noFill/>
            <a:ln w="19050">
              <a:solidFill>
                <a:schemeClr val="tx1"/>
              </a:solidFill>
              <a:round/>
              <a:headEnd/>
              <a:tailEnd type="triangle" w="lg" len="lg"/>
            </a:ln>
          </p:spPr>
        </p:cxnSp>
        <p:cxnSp>
          <p:nvCxnSpPr>
            <p:cNvPr id="18446" name="AutoShape 12"/>
            <p:cNvCxnSpPr>
              <a:cxnSpLocks noChangeShapeType="1"/>
            </p:cNvCxnSpPr>
            <p:nvPr/>
          </p:nvCxnSpPr>
          <p:spPr bwMode="auto">
            <a:xfrm>
              <a:off x="5981700" y="2362200"/>
              <a:ext cx="1447800" cy="457200"/>
            </a:xfrm>
            <a:prstGeom prst="straightConnector1">
              <a:avLst/>
            </a:prstGeom>
            <a:noFill/>
            <a:ln w="19050">
              <a:solidFill>
                <a:schemeClr val="tx1"/>
              </a:solidFill>
              <a:round/>
              <a:headEnd/>
              <a:tailEnd type="triangle" w="lg" len="lg"/>
            </a:ln>
          </p:spPr>
        </p:cxnSp>
        <p:cxnSp>
          <p:nvCxnSpPr>
            <p:cNvPr id="18447" name="AutoShape 13"/>
            <p:cNvCxnSpPr>
              <a:cxnSpLocks noChangeShapeType="1"/>
            </p:cNvCxnSpPr>
            <p:nvPr/>
          </p:nvCxnSpPr>
          <p:spPr bwMode="auto">
            <a:xfrm flipH="1">
              <a:off x="4000500" y="3124200"/>
              <a:ext cx="685800" cy="609600"/>
            </a:xfrm>
            <a:prstGeom prst="straightConnector1">
              <a:avLst/>
            </a:prstGeom>
            <a:noFill/>
            <a:ln w="19050">
              <a:solidFill>
                <a:schemeClr val="tx1"/>
              </a:solidFill>
              <a:round/>
              <a:headEnd/>
              <a:tailEnd type="triangle" w="lg" len="lg"/>
            </a:ln>
          </p:spPr>
        </p:cxnSp>
        <p:cxnSp>
          <p:nvCxnSpPr>
            <p:cNvPr id="18448" name="AutoShape 14"/>
            <p:cNvCxnSpPr>
              <a:cxnSpLocks noChangeShapeType="1"/>
            </p:cNvCxnSpPr>
            <p:nvPr/>
          </p:nvCxnSpPr>
          <p:spPr bwMode="auto">
            <a:xfrm>
              <a:off x="4686300" y="3124200"/>
              <a:ext cx="609600" cy="609600"/>
            </a:xfrm>
            <a:prstGeom prst="straightConnector1">
              <a:avLst/>
            </a:prstGeom>
            <a:noFill/>
            <a:ln w="19050">
              <a:solidFill>
                <a:schemeClr val="tx1"/>
              </a:solidFill>
              <a:round/>
              <a:headEnd/>
              <a:tailEnd type="triangle" w="lg" len="lg"/>
            </a:ln>
          </p:spPr>
        </p:cxnSp>
        <p:cxnSp>
          <p:nvCxnSpPr>
            <p:cNvPr id="18449" name="AutoShape 15"/>
            <p:cNvCxnSpPr>
              <a:cxnSpLocks noChangeShapeType="1"/>
            </p:cNvCxnSpPr>
            <p:nvPr/>
          </p:nvCxnSpPr>
          <p:spPr bwMode="auto">
            <a:xfrm flipH="1">
              <a:off x="6819900" y="3124200"/>
              <a:ext cx="609600" cy="609600"/>
            </a:xfrm>
            <a:prstGeom prst="straightConnector1">
              <a:avLst/>
            </a:prstGeom>
            <a:noFill/>
            <a:ln w="19050">
              <a:solidFill>
                <a:schemeClr val="tx1"/>
              </a:solidFill>
              <a:round/>
              <a:headEnd/>
              <a:tailEnd type="triangle" w="lg" len="lg"/>
            </a:ln>
          </p:spPr>
        </p:cxnSp>
        <p:cxnSp>
          <p:nvCxnSpPr>
            <p:cNvPr id="18450" name="AutoShape 16"/>
            <p:cNvCxnSpPr>
              <a:cxnSpLocks noChangeShapeType="1"/>
            </p:cNvCxnSpPr>
            <p:nvPr/>
          </p:nvCxnSpPr>
          <p:spPr bwMode="auto">
            <a:xfrm>
              <a:off x="7429500" y="3124200"/>
              <a:ext cx="609600" cy="609600"/>
            </a:xfrm>
            <a:prstGeom prst="straightConnector1">
              <a:avLst/>
            </a:prstGeom>
            <a:noFill/>
            <a:ln w="19050">
              <a:solidFill>
                <a:schemeClr val="tx1"/>
              </a:solidFill>
              <a:round/>
              <a:headEnd/>
              <a:tailEnd type="triangle" w="lg" len="lg"/>
            </a:ln>
          </p:spPr>
        </p:cxnSp>
        <p:cxnSp>
          <p:nvCxnSpPr>
            <p:cNvPr id="18451" name="AutoShape 17"/>
            <p:cNvCxnSpPr>
              <a:cxnSpLocks noChangeShapeType="1"/>
            </p:cNvCxnSpPr>
            <p:nvPr/>
          </p:nvCxnSpPr>
          <p:spPr bwMode="auto">
            <a:xfrm flipH="1">
              <a:off x="3733800" y="4038600"/>
              <a:ext cx="266700" cy="685800"/>
            </a:xfrm>
            <a:prstGeom prst="straightConnector1">
              <a:avLst/>
            </a:prstGeom>
            <a:noFill/>
            <a:ln w="19050">
              <a:solidFill>
                <a:schemeClr val="tx1"/>
              </a:solidFill>
              <a:round/>
              <a:headEnd/>
              <a:tailEnd type="triangle" w="lg" len="lg"/>
            </a:ln>
          </p:spPr>
        </p:cxnSp>
        <p:cxnSp>
          <p:nvCxnSpPr>
            <p:cNvPr id="18452" name="AutoShape 18"/>
            <p:cNvCxnSpPr>
              <a:cxnSpLocks noChangeShapeType="1"/>
            </p:cNvCxnSpPr>
            <p:nvPr/>
          </p:nvCxnSpPr>
          <p:spPr bwMode="auto">
            <a:xfrm>
              <a:off x="4000500" y="4038600"/>
              <a:ext cx="190500" cy="685800"/>
            </a:xfrm>
            <a:prstGeom prst="straightConnector1">
              <a:avLst/>
            </a:prstGeom>
            <a:noFill/>
            <a:ln w="19050">
              <a:solidFill>
                <a:schemeClr val="tx1"/>
              </a:solidFill>
              <a:round/>
              <a:headEnd/>
              <a:tailEnd type="triangle" w="lg" len="lg"/>
            </a:ln>
          </p:spPr>
        </p:cxnSp>
        <p:cxnSp>
          <p:nvCxnSpPr>
            <p:cNvPr id="18453" name="AutoShape 19"/>
            <p:cNvCxnSpPr>
              <a:cxnSpLocks noChangeShapeType="1"/>
            </p:cNvCxnSpPr>
            <p:nvPr/>
          </p:nvCxnSpPr>
          <p:spPr bwMode="auto">
            <a:xfrm flipH="1">
              <a:off x="5029200" y="4038600"/>
              <a:ext cx="266700" cy="685800"/>
            </a:xfrm>
            <a:prstGeom prst="straightConnector1">
              <a:avLst/>
            </a:prstGeom>
            <a:noFill/>
            <a:ln w="19050">
              <a:solidFill>
                <a:schemeClr val="tx1"/>
              </a:solidFill>
              <a:round/>
              <a:headEnd/>
              <a:tailEnd type="triangle" w="lg" len="lg"/>
            </a:ln>
          </p:spPr>
        </p:cxnSp>
        <p:cxnSp>
          <p:nvCxnSpPr>
            <p:cNvPr id="18454" name="AutoShape 20"/>
            <p:cNvCxnSpPr>
              <a:cxnSpLocks noChangeShapeType="1"/>
            </p:cNvCxnSpPr>
            <p:nvPr/>
          </p:nvCxnSpPr>
          <p:spPr bwMode="auto">
            <a:xfrm>
              <a:off x="5295900" y="4038600"/>
              <a:ext cx="266700" cy="685800"/>
            </a:xfrm>
            <a:prstGeom prst="straightConnector1">
              <a:avLst/>
            </a:prstGeom>
            <a:noFill/>
            <a:ln w="19050">
              <a:solidFill>
                <a:schemeClr val="tx1"/>
              </a:solidFill>
              <a:round/>
              <a:headEnd/>
              <a:tailEnd type="triangle" w="lg" len="lg"/>
            </a:ln>
          </p:spPr>
        </p:cxnSp>
        <p:cxnSp>
          <p:nvCxnSpPr>
            <p:cNvPr id="18455" name="AutoShape 21"/>
            <p:cNvCxnSpPr>
              <a:cxnSpLocks noChangeShapeType="1"/>
            </p:cNvCxnSpPr>
            <p:nvPr/>
          </p:nvCxnSpPr>
          <p:spPr bwMode="auto">
            <a:xfrm flipH="1">
              <a:off x="6553200" y="4038600"/>
              <a:ext cx="266700" cy="685800"/>
            </a:xfrm>
            <a:prstGeom prst="straightConnector1">
              <a:avLst/>
            </a:prstGeom>
            <a:noFill/>
            <a:ln w="19050">
              <a:solidFill>
                <a:schemeClr val="tx1"/>
              </a:solidFill>
              <a:round/>
              <a:headEnd/>
              <a:tailEnd type="triangle" w="lg" len="lg"/>
            </a:ln>
          </p:spPr>
        </p:cxnSp>
        <p:cxnSp>
          <p:nvCxnSpPr>
            <p:cNvPr id="18456" name="AutoShape 22"/>
            <p:cNvCxnSpPr>
              <a:cxnSpLocks noChangeShapeType="1"/>
            </p:cNvCxnSpPr>
            <p:nvPr/>
          </p:nvCxnSpPr>
          <p:spPr bwMode="auto">
            <a:xfrm>
              <a:off x="6819900" y="4038600"/>
              <a:ext cx="190500" cy="685800"/>
            </a:xfrm>
            <a:prstGeom prst="straightConnector1">
              <a:avLst/>
            </a:prstGeom>
            <a:noFill/>
            <a:ln w="19050">
              <a:solidFill>
                <a:schemeClr val="tx1"/>
              </a:solidFill>
              <a:round/>
              <a:headEnd/>
              <a:tailEnd type="triangle" w="lg" len="lg"/>
            </a:ln>
          </p:spPr>
        </p:cxnSp>
        <p:cxnSp>
          <p:nvCxnSpPr>
            <p:cNvPr id="18457" name="AutoShape 23"/>
            <p:cNvCxnSpPr>
              <a:cxnSpLocks noChangeShapeType="1"/>
            </p:cNvCxnSpPr>
            <p:nvPr/>
          </p:nvCxnSpPr>
          <p:spPr bwMode="auto">
            <a:xfrm flipH="1">
              <a:off x="7772400" y="4038600"/>
              <a:ext cx="266700" cy="685800"/>
            </a:xfrm>
            <a:prstGeom prst="straightConnector1">
              <a:avLst/>
            </a:prstGeom>
            <a:noFill/>
            <a:ln w="19050">
              <a:solidFill>
                <a:schemeClr val="tx1"/>
              </a:solidFill>
              <a:round/>
              <a:headEnd/>
              <a:tailEnd type="triangle" w="lg" len="lg"/>
            </a:ln>
          </p:spPr>
        </p:cxnSp>
        <p:cxnSp>
          <p:nvCxnSpPr>
            <p:cNvPr id="18458" name="AutoShape 24"/>
            <p:cNvCxnSpPr>
              <a:cxnSpLocks noChangeShapeType="1"/>
            </p:cNvCxnSpPr>
            <p:nvPr/>
          </p:nvCxnSpPr>
          <p:spPr bwMode="auto">
            <a:xfrm>
              <a:off x="8039100" y="4038600"/>
              <a:ext cx="266700" cy="685800"/>
            </a:xfrm>
            <a:prstGeom prst="straightConnector1">
              <a:avLst/>
            </a:prstGeom>
            <a:noFill/>
            <a:ln w="19050">
              <a:solidFill>
                <a:schemeClr val="tx1"/>
              </a:solidFill>
              <a:round/>
              <a:headEnd/>
              <a:tailEnd type="triangle" w="lg" len="lg"/>
            </a:ln>
          </p:spPr>
        </p:cxnSp>
        <p:sp>
          <p:nvSpPr>
            <p:cNvPr id="18459" name="AutoShape 27"/>
            <p:cNvSpPr>
              <a:spLocks noChangeArrowheads="1"/>
            </p:cNvSpPr>
            <p:nvPr/>
          </p:nvSpPr>
          <p:spPr bwMode="auto">
            <a:xfrm>
              <a:off x="5762625" y="2057400"/>
              <a:ext cx="436563" cy="304800"/>
            </a:xfrm>
            <a:prstGeom prst="triangle">
              <a:avLst>
                <a:gd name="adj" fmla="val 50000"/>
              </a:avLst>
            </a:prstGeom>
            <a:solidFill>
              <a:srgbClr val="CC0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0" name="AutoShape 27"/>
            <p:cNvSpPr>
              <a:spLocks noChangeArrowheads="1"/>
            </p:cNvSpPr>
            <p:nvPr/>
          </p:nvSpPr>
          <p:spPr bwMode="auto">
            <a:xfrm>
              <a:off x="4481513" y="2819400"/>
              <a:ext cx="436562" cy="304800"/>
            </a:xfrm>
            <a:prstGeom prst="triangle">
              <a:avLst>
                <a:gd name="adj" fmla="val 50000"/>
              </a:avLst>
            </a:prstGeom>
            <a:solidFill>
              <a:srgbClr val="3333FF"/>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1" name="AutoShape 27"/>
            <p:cNvSpPr>
              <a:spLocks noChangeArrowheads="1"/>
            </p:cNvSpPr>
            <p:nvPr/>
          </p:nvSpPr>
          <p:spPr bwMode="auto">
            <a:xfrm>
              <a:off x="7799388"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2" name="AutoShape 27"/>
            <p:cNvSpPr>
              <a:spLocks noChangeArrowheads="1"/>
            </p:cNvSpPr>
            <p:nvPr/>
          </p:nvSpPr>
          <p:spPr bwMode="auto">
            <a:xfrm>
              <a:off x="7210425" y="2819400"/>
              <a:ext cx="436563" cy="304800"/>
            </a:xfrm>
            <a:prstGeom prst="triangle">
              <a:avLst>
                <a:gd name="adj" fmla="val 50000"/>
              </a:avLst>
            </a:prstGeom>
            <a:solidFill>
              <a:srgbClr val="3333FF"/>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3" name="AutoShape 27"/>
            <p:cNvSpPr>
              <a:spLocks noChangeArrowheads="1"/>
            </p:cNvSpPr>
            <p:nvPr/>
          </p:nvSpPr>
          <p:spPr bwMode="auto">
            <a:xfrm>
              <a:off x="66024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4" name="AutoShape 27"/>
            <p:cNvSpPr>
              <a:spLocks noChangeArrowheads="1"/>
            </p:cNvSpPr>
            <p:nvPr/>
          </p:nvSpPr>
          <p:spPr bwMode="auto">
            <a:xfrm>
              <a:off x="50911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5" name="AutoShape 27"/>
            <p:cNvSpPr>
              <a:spLocks noChangeArrowheads="1"/>
            </p:cNvSpPr>
            <p:nvPr/>
          </p:nvSpPr>
          <p:spPr bwMode="auto">
            <a:xfrm>
              <a:off x="37957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grpSp>
      <p:sp>
        <p:nvSpPr>
          <p:cNvPr id="38" name="Text Box 25"/>
          <p:cNvSpPr txBox="1">
            <a:spLocks noChangeArrowheads="1"/>
          </p:cNvSpPr>
          <p:nvPr/>
        </p:nvSpPr>
        <p:spPr bwMode="auto">
          <a:xfrm>
            <a:off x="4745509" y="4033792"/>
            <a:ext cx="749643" cy="369332"/>
          </a:xfrm>
          <a:prstGeom prst="rect">
            <a:avLst/>
          </a:prstGeom>
          <a:noFill/>
          <a:ln w="19050">
            <a:noFill/>
            <a:miter lim="800000"/>
            <a:headEnd/>
            <a:tailEnd/>
          </a:ln>
        </p:spPr>
        <p:txBody>
          <a:bodyPr>
            <a:spAutoFit/>
          </a:bodyPr>
          <a:lstStyle/>
          <a:p>
            <a:pPr algn="ctr">
              <a:spcBef>
                <a:spcPct val="50000"/>
              </a:spcBef>
            </a:pPr>
            <a:r>
              <a:rPr lang="en-US" dirty="0">
                <a:solidFill>
                  <a:srgbClr val="CC0000"/>
                </a:solidFill>
                <a:latin typeface="Calibri"/>
                <a:cs typeface="Calibri"/>
              </a:rPr>
              <a:t>1</a:t>
            </a:r>
            <a:r>
              <a:rPr lang="en-US" dirty="0">
                <a:latin typeface="Calibri"/>
                <a:cs typeface="Calibri"/>
              </a:rPr>
              <a:t>,</a:t>
            </a:r>
            <a:r>
              <a:rPr lang="en-US" dirty="0">
                <a:solidFill>
                  <a:srgbClr val="3333FF"/>
                </a:solidFill>
                <a:latin typeface="Calibri"/>
                <a:cs typeface="Calibri"/>
              </a:rPr>
              <a:t>6</a:t>
            </a:r>
            <a:r>
              <a:rPr lang="en-US" dirty="0">
                <a:latin typeface="Calibri"/>
                <a:cs typeface="Calibri"/>
              </a:rPr>
              <a:t>,</a:t>
            </a:r>
            <a:r>
              <a:rPr lang="en-US" dirty="0">
                <a:solidFill>
                  <a:srgbClr val="008000"/>
                </a:solidFill>
                <a:latin typeface="Calibri"/>
                <a:cs typeface="Calibri"/>
              </a:rPr>
              <a:t>6</a:t>
            </a:r>
          </a:p>
        </p:txBody>
      </p:sp>
      <p:sp>
        <p:nvSpPr>
          <p:cNvPr id="39" name="Text Box 27"/>
          <p:cNvSpPr txBox="1">
            <a:spLocks noChangeArrowheads="1"/>
          </p:cNvSpPr>
          <p:nvPr/>
        </p:nvSpPr>
        <p:spPr bwMode="auto">
          <a:xfrm>
            <a:off x="7263971" y="4033792"/>
            <a:ext cx="749643" cy="369332"/>
          </a:xfrm>
          <a:prstGeom prst="rect">
            <a:avLst/>
          </a:prstGeom>
          <a:noFill/>
          <a:ln w="19050">
            <a:noFill/>
            <a:miter lim="800000"/>
            <a:headEnd/>
            <a:tailEnd/>
          </a:ln>
        </p:spPr>
        <p:txBody>
          <a:bodyPr>
            <a:spAutoFit/>
          </a:bodyPr>
          <a:lstStyle/>
          <a:p>
            <a:pPr algn="ctr">
              <a:spcBef>
                <a:spcPct val="50000"/>
              </a:spcBef>
            </a:pPr>
            <a:r>
              <a:rPr lang="en-US" dirty="0">
                <a:solidFill>
                  <a:srgbClr val="CC0000"/>
                </a:solidFill>
                <a:latin typeface="Calibri"/>
                <a:cs typeface="Calibri"/>
              </a:rPr>
              <a:t>6</a:t>
            </a:r>
            <a:r>
              <a:rPr lang="en-US" dirty="0">
                <a:latin typeface="Calibri"/>
                <a:cs typeface="Calibri"/>
              </a:rPr>
              <a:t>,</a:t>
            </a:r>
            <a:r>
              <a:rPr lang="en-US" dirty="0">
                <a:solidFill>
                  <a:srgbClr val="3333FF"/>
                </a:solidFill>
                <a:latin typeface="Calibri"/>
                <a:cs typeface="Calibri"/>
              </a:rPr>
              <a:t>1</a:t>
            </a:r>
            <a:r>
              <a:rPr lang="en-US" dirty="0">
                <a:latin typeface="Calibri"/>
                <a:cs typeface="Calibri"/>
              </a:rPr>
              <a:t>,</a:t>
            </a:r>
            <a:r>
              <a:rPr lang="en-US" dirty="0">
                <a:solidFill>
                  <a:srgbClr val="008000"/>
                </a:solidFill>
                <a:latin typeface="Calibri"/>
                <a:cs typeface="Calibri"/>
              </a:rPr>
              <a:t>2</a:t>
            </a:r>
          </a:p>
        </p:txBody>
      </p:sp>
      <p:sp>
        <p:nvSpPr>
          <p:cNvPr id="40" name="Text Box 25"/>
          <p:cNvSpPr txBox="1">
            <a:spLocks noChangeArrowheads="1"/>
          </p:cNvSpPr>
          <p:nvPr/>
        </p:nvSpPr>
        <p:spPr bwMode="auto">
          <a:xfrm>
            <a:off x="6446108" y="2862795"/>
            <a:ext cx="749643" cy="369332"/>
          </a:xfrm>
          <a:prstGeom prst="rect">
            <a:avLst/>
          </a:prstGeom>
          <a:noFill/>
          <a:ln w="19050">
            <a:noFill/>
            <a:miter lim="800000"/>
            <a:headEnd/>
            <a:tailEnd/>
          </a:ln>
        </p:spPr>
        <p:txBody>
          <a:bodyPr>
            <a:spAutoFit/>
          </a:bodyPr>
          <a:lstStyle/>
          <a:p>
            <a:pPr algn="ctr">
              <a:spcBef>
                <a:spcPct val="50000"/>
              </a:spcBef>
            </a:pPr>
            <a:r>
              <a:rPr lang="en-US" dirty="0">
                <a:solidFill>
                  <a:srgbClr val="CC0000"/>
                </a:solidFill>
                <a:latin typeface="Calibri"/>
                <a:cs typeface="Calibri"/>
              </a:rPr>
              <a:t>1</a:t>
            </a:r>
            <a:r>
              <a:rPr lang="en-US" dirty="0">
                <a:latin typeface="Calibri"/>
                <a:cs typeface="Calibri"/>
              </a:rPr>
              <a:t>,</a:t>
            </a:r>
            <a:r>
              <a:rPr lang="en-US" dirty="0">
                <a:solidFill>
                  <a:srgbClr val="3333FF"/>
                </a:solidFill>
                <a:latin typeface="Calibri"/>
                <a:cs typeface="Calibri"/>
              </a:rPr>
              <a:t>6</a:t>
            </a:r>
            <a:r>
              <a:rPr lang="en-US" dirty="0">
                <a:latin typeface="Calibri"/>
                <a:cs typeface="Calibri"/>
              </a:rPr>
              <a:t>,</a:t>
            </a:r>
            <a:r>
              <a:rPr lang="en-US" dirty="0">
                <a:solidFill>
                  <a:srgbClr val="008000"/>
                </a:solidFill>
                <a:latin typeface="Calibri"/>
                <a:cs typeface="Calibri"/>
              </a:rPr>
              <a:t>6</a:t>
            </a:r>
          </a:p>
        </p:txBody>
      </p:sp>
      <p:sp>
        <p:nvSpPr>
          <p:cNvPr id="41" name="Text Box 29"/>
          <p:cNvSpPr txBox="1">
            <a:spLocks noChangeArrowheads="1"/>
          </p:cNvSpPr>
          <p:nvPr/>
        </p:nvSpPr>
        <p:spPr bwMode="auto">
          <a:xfrm>
            <a:off x="8205037" y="4033792"/>
            <a:ext cx="749643" cy="369332"/>
          </a:xfrm>
          <a:prstGeom prst="rect">
            <a:avLst/>
          </a:prstGeom>
          <a:noFill/>
          <a:ln w="19050">
            <a:noFill/>
            <a:miter lim="800000"/>
            <a:headEnd/>
            <a:tailEnd/>
          </a:ln>
        </p:spPr>
        <p:txBody>
          <a:bodyPr>
            <a:spAutoFit/>
          </a:bodyPr>
          <a:lstStyle/>
          <a:p>
            <a:pPr algn="ctr">
              <a:spcBef>
                <a:spcPct val="50000"/>
              </a:spcBef>
            </a:pPr>
            <a:r>
              <a:rPr lang="en-US">
                <a:solidFill>
                  <a:srgbClr val="CC0000"/>
                </a:solidFill>
                <a:latin typeface="Calibri"/>
                <a:cs typeface="Calibri"/>
              </a:rPr>
              <a:t>5</a:t>
            </a:r>
            <a:r>
              <a:rPr lang="en-US">
                <a:latin typeface="Calibri"/>
                <a:cs typeface="Calibri"/>
              </a:rPr>
              <a:t>,</a:t>
            </a:r>
            <a:r>
              <a:rPr lang="en-US">
                <a:solidFill>
                  <a:srgbClr val="3333FF"/>
                </a:solidFill>
                <a:latin typeface="Calibri"/>
                <a:cs typeface="Calibri"/>
              </a:rPr>
              <a:t>1</a:t>
            </a:r>
            <a:r>
              <a:rPr lang="en-US">
                <a:latin typeface="Calibri"/>
                <a:cs typeface="Calibri"/>
              </a:rPr>
              <a:t>,</a:t>
            </a:r>
            <a:r>
              <a:rPr lang="en-US">
                <a:solidFill>
                  <a:srgbClr val="008000"/>
                </a:solidFill>
                <a:latin typeface="Calibri"/>
                <a:cs typeface="Calibri"/>
              </a:rPr>
              <a:t>7</a:t>
            </a:r>
          </a:p>
        </p:txBody>
      </p:sp>
      <p:sp>
        <p:nvSpPr>
          <p:cNvPr id="42" name="Text Box 32"/>
          <p:cNvSpPr txBox="1">
            <a:spLocks noChangeArrowheads="1"/>
          </p:cNvSpPr>
          <p:nvPr/>
        </p:nvSpPr>
        <p:spPr bwMode="auto">
          <a:xfrm>
            <a:off x="10566183" y="4033792"/>
            <a:ext cx="749643" cy="369332"/>
          </a:xfrm>
          <a:prstGeom prst="rect">
            <a:avLst/>
          </a:prstGeom>
          <a:noFill/>
          <a:ln w="19050">
            <a:noFill/>
            <a:miter lim="800000"/>
            <a:headEnd/>
            <a:tailEnd/>
          </a:ln>
        </p:spPr>
        <p:txBody>
          <a:bodyPr>
            <a:spAutoFit/>
          </a:bodyPr>
          <a:lstStyle/>
          <a:p>
            <a:pPr algn="ctr">
              <a:spcBef>
                <a:spcPct val="50000"/>
              </a:spcBef>
            </a:pPr>
            <a:r>
              <a:rPr lang="en-US">
                <a:solidFill>
                  <a:srgbClr val="CC0000"/>
                </a:solidFill>
                <a:latin typeface="Calibri"/>
                <a:cs typeface="Calibri"/>
              </a:rPr>
              <a:t>5</a:t>
            </a:r>
            <a:r>
              <a:rPr lang="en-US">
                <a:latin typeface="Calibri"/>
                <a:cs typeface="Calibri"/>
              </a:rPr>
              <a:t>,</a:t>
            </a:r>
            <a:r>
              <a:rPr lang="en-US">
                <a:solidFill>
                  <a:srgbClr val="3333FF"/>
                </a:solidFill>
                <a:latin typeface="Calibri"/>
                <a:cs typeface="Calibri"/>
              </a:rPr>
              <a:t>2</a:t>
            </a:r>
            <a:r>
              <a:rPr lang="en-US">
                <a:latin typeface="Calibri"/>
                <a:cs typeface="Calibri"/>
              </a:rPr>
              <a:t>,</a:t>
            </a:r>
            <a:r>
              <a:rPr lang="en-US">
                <a:solidFill>
                  <a:srgbClr val="008000"/>
                </a:solidFill>
                <a:latin typeface="Calibri"/>
                <a:cs typeface="Calibri"/>
              </a:rPr>
              <a:t>5</a:t>
            </a:r>
          </a:p>
        </p:txBody>
      </p:sp>
      <p:sp>
        <p:nvSpPr>
          <p:cNvPr id="43" name="Text Box 32"/>
          <p:cNvSpPr txBox="1">
            <a:spLocks noChangeArrowheads="1"/>
          </p:cNvSpPr>
          <p:nvPr/>
        </p:nvSpPr>
        <p:spPr bwMode="auto">
          <a:xfrm>
            <a:off x="9854766" y="2906582"/>
            <a:ext cx="749643" cy="369332"/>
          </a:xfrm>
          <a:prstGeom prst="rect">
            <a:avLst/>
          </a:prstGeom>
          <a:noFill/>
          <a:ln w="19050">
            <a:noFill/>
            <a:miter lim="800000"/>
            <a:headEnd/>
            <a:tailEnd/>
          </a:ln>
        </p:spPr>
        <p:txBody>
          <a:bodyPr>
            <a:spAutoFit/>
          </a:bodyPr>
          <a:lstStyle/>
          <a:p>
            <a:pPr algn="ctr">
              <a:spcBef>
                <a:spcPct val="50000"/>
              </a:spcBef>
            </a:pPr>
            <a:r>
              <a:rPr lang="en-US">
                <a:solidFill>
                  <a:srgbClr val="CC0000"/>
                </a:solidFill>
                <a:latin typeface="Calibri"/>
                <a:cs typeface="Calibri"/>
              </a:rPr>
              <a:t>5</a:t>
            </a:r>
            <a:r>
              <a:rPr lang="en-US">
                <a:latin typeface="Calibri"/>
                <a:cs typeface="Calibri"/>
              </a:rPr>
              <a:t>,</a:t>
            </a:r>
            <a:r>
              <a:rPr lang="en-US">
                <a:solidFill>
                  <a:srgbClr val="3333FF"/>
                </a:solidFill>
                <a:latin typeface="Calibri"/>
                <a:cs typeface="Calibri"/>
              </a:rPr>
              <a:t>2</a:t>
            </a:r>
            <a:r>
              <a:rPr lang="en-US">
                <a:latin typeface="Calibri"/>
                <a:cs typeface="Calibri"/>
              </a:rPr>
              <a:t>,</a:t>
            </a:r>
            <a:r>
              <a:rPr lang="en-US">
                <a:solidFill>
                  <a:srgbClr val="008000"/>
                </a:solidFill>
                <a:latin typeface="Calibri"/>
                <a:cs typeface="Calibri"/>
              </a:rPr>
              <a:t>5</a:t>
            </a:r>
          </a:p>
        </p:txBody>
      </p:sp>
      <p:sp>
        <p:nvSpPr>
          <p:cNvPr id="44" name="Text Box 32"/>
          <p:cNvSpPr txBox="1">
            <a:spLocks noChangeArrowheads="1"/>
          </p:cNvSpPr>
          <p:nvPr/>
        </p:nvSpPr>
        <p:spPr bwMode="auto">
          <a:xfrm>
            <a:off x="8073383" y="1966438"/>
            <a:ext cx="749643" cy="369332"/>
          </a:xfrm>
          <a:prstGeom prst="rect">
            <a:avLst/>
          </a:prstGeom>
          <a:noFill/>
          <a:ln w="19050">
            <a:noFill/>
            <a:miter lim="800000"/>
            <a:headEnd/>
            <a:tailEnd/>
          </a:ln>
        </p:spPr>
        <p:txBody>
          <a:bodyPr>
            <a:spAutoFit/>
          </a:bodyPr>
          <a:lstStyle/>
          <a:p>
            <a:pPr algn="ctr">
              <a:spcBef>
                <a:spcPct val="50000"/>
              </a:spcBef>
            </a:pPr>
            <a:r>
              <a:rPr lang="en-US">
                <a:solidFill>
                  <a:srgbClr val="CC0000"/>
                </a:solidFill>
                <a:latin typeface="Calibri"/>
                <a:cs typeface="Calibri"/>
              </a:rPr>
              <a:t>5</a:t>
            </a:r>
            <a:r>
              <a:rPr lang="en-US">
                <a:latin typeface="Calibri"/>
                <a:cs typeface="Calibri"/>
              </a:rPr>
              <a:t>,</a:t>
            </a:r>
            <a:r>
              <a:rPr lang="en-US">
                <a:solidFill>
                  <a:srgbClr val="3333FF"/>
                </a:solidFill>
                <a:latin typeface="Calibri"/>
                <a:cs typeface="Calibri"/>
              </a:rPr>
              <a:t>2</a:t>
            </a:r>
            <a:r>
              <a:rPr lang="en-US">
                <a:latin typeface="Calibri"/>
                <a:cs typeface="Calibri"/>
              </a:rPr>
              <a:t>,</a:t>
            </a:r>
            <a:r>
              <a:rPr lang="en-US">
                <a:solidFill>
                  <a:srgbClr val="008000"/>
                </a:solidFill>
                <a:latin typeface="Calibri"/>
                <a:cs typeface="Calibri"/>
              </a:rPr>
              <a:t>5</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76600" y="1676400"/>
            <a:ext cx="5486400" cy="38862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Uncertain Outcomes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71987" y="1568450"/>
            <a:ext cx="6389338" cy="44196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Utilities</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24824" y="1504578"/>
            <a:ext cx="3704463" cy="2764217"/>
          </a:xfrm>
          <a:prstGeom prst="rect">
            <a:avLst/>
          </a:prstGeom>
          <a:noFill/>
          <a:extLst>
            <a:ext uri="{909E8E84-426E-40dd-AFC4-6F175D3DCCD1}">
              <a14:hiddenFill xmlns:a14="http://schemas.microsoft.com/office/drawing/2010/main" xmlns="">
                <a:solidFill>
                  <a:srgbClr val="FFFFFF"/>
                </a:solidFill>
              </a14:hiddenFill>
            </a:ext>
          </a:extLst>
        </p:spPr>
      </p:pic>
      <p:sp>
        <p:nvSpPr>
          <p:cNvPr id="19458" name="Rectangle 2"/>
          <p:cNvSpPr>
            <a:spLocks noGrp="1" noChangeArrowheads="1"/>
          </p:cNvSpPr>
          <p:nvPr>
            <p:ph type="title"/>
          </p:nvPr>
        </p:nvSpPr>
        <p:spPr/>
        <p:txBody>
          <a:bodyPr/>
          <a:lstStyle/>
          <a:p>
            <a:r>
              <a:rPr lang="en-US" smtClean="0"/>
              <a:t>Maximum Expected Utility</a:t>
            </a:r>
          </a:p>
        </p:txBody>
      </p:sp>
      <p:sp>
        <p:nvSpPr>
          <p:cNvPr id="19459" name="Rectangle 3"/>
          <p:cNvSpPr>
            <a:spLocks noGrp="1" noChangeArrowheads="1"/>
          </p:cNvSpPr>
          <p:nvPr>
            <p:ph idx="1"/>
          </p:nvPr>
        </p:nvSpPr>
        <p:spPr>
          <a:xfrm>
            <a:off x="457200" y="1646238"/>
            <a:ext cx="7924800" cy="4525962"/>
          </a:xfrm>
        </p:spPr>
        <p:txBody>
          <a:bodyPr/>
          <a:lstStyle/>
          <a:p>
            <a:pPr>
              <a:lnSpc>
                <a:spcPct val="90000"/>
              </a:lnSpc>
            </a:pPr>
            <a:r>
              <a:rPr lang="en-US" sz="2400" dirty="0" smtClean="0"/>
              <a:t>Why should we average utilities?  Why not </a:t>
            </a:r>
            <a:r>
              <a:rPr lang="en-US" sz="2400" dirty="0" err="1" smtClean="0"/>
              <a:t>minimax</a:t>
            </a:r>
            <a:r>
              <a:rPr lang="en-US" sz="2400" dirty="0" smtClean="0"/>
              <a:t>?</a:t>
            </a:r>
          </a:p>
          <a:p>
            <a:pPr>
              <a:lnSpc>
                <a:spcPct val="90000"/>
              </a:lnSpc>
            </a:pPr>
            <a:endParaRPr lang="en-US" sz="2400" dirty="0" smtClean="0"/>
          </a:p>
          <a:p>
            <a:pPr>
              <a:lnSpc>
                <a:spcPct val="90000"/>
              </a:lnSpc>
            </a:pPr>
            <a:r>
              <a:rPr lang="en-US" sz="2400" dirty="0" smtClean="0"/>
              <a:t>Principle of maximum expected utility:</a:t>
            </a:r>
          </a:p>
          <a:p>
            <a:pPr lvl="1">
              <a:lnSpc>
                <a:spcPct val="90000"/>
              </a:lnSpc>
            </a:pPr>
            <a:r>
              <a:rPr lang="en-US" sz="2000" dirty="0" smtClean="0"/>
              <a:t>A rational agent should chose the action that </a:t>
            </a:r>
            <a:r>
              <a:rPr lang="en-US" sz="2000" dirty="0" smtClean="0">
                <a:solidFill>
                  <a:srgbClr val="CC0000"/>
                </a:solidFill>
              </a:rPr>
              <a:t>maximizes its expected utility, given its knowledge</a:t>
            </a:r>
          </a:p>
          <a:p>
            <a:pPr lvl="1">
              <a:lnSpc>
                <a:spcPct val="90000"/>
              </a:lnSpc>
            </a:pPr>
            <a:endParaRPr lang="en-US" sz="2000" dirty="0" smtClean="0"/>
          </a:p>
          <a:p>
            <a:r>
              <a:rPr lang="en-US" sz="2400" dirty="0" smtClean="0"/>
              <a:t>Questions:</a:t>
            </a:r>
          </a:p>
          <a:p>
            <a:pPr lvl="1"/>
            <a:r>
              <a:rPr lang="en-US" sz="2000" dirty="0" smtClean="0"/>
              <a:t>Where do utilities come from?</a:t>
            </a:r>
          </a:p>
          <a:p>
            <a:pPr lvl="1"/>
            <a:r>
              <a:rPr lang="en-US" sz="2000" dirty="0" smtClean="0"/>
              <a:t>How do we know such utilities even exist?</a:t>
            </a:r>
          </a:p>
          <a:p>
            <a:pPr lvl="1"/>
            <a:r>
              <a:rPr lang="en-US" sz="2000" dirty="0" smtClean="0"/>
              <a:t>How do we know that averaging even makes sense?</a:t>
            </a:r>
          </a:p>
          <a:p>
            <a:pPr lvl="1"/>
            <a:r>
              <a:rPr lang="en-US" sz="2000" dirty="0" smtClean="0"/>
              <a:t>What if our behavior (preferences) can’t be described by utilities?</a:t>
            </a:r>
          </a:p>
          <a:p>
            <a:pPr>
              <a:lnSpc>
                <a:spcPct val="90000"/>
              </a:lnSpc>
            </a:pPr>
            <a:endParaRPr lang="en-US"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45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45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45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59">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743200" y="2414952"/>
            <a:ext cx="6553200" cy="386864"/>
            <a:chOff x="2743200" y="2414952"/>
            <a:chExt cx="6553200" cy="386864"/>
          </a:xfrm>
        </p:grpSpPr>
        <p:sp>
          <p:nvSpPr>
            <p:cNvPr id="33" name="AutoShape 6"/>
            <p:cNvSpPr>
              <a:spLocks noChangeArrowheads="1"/>
            </p:cNvSpPr>
            <p:nvPr/>
          </p:nvSpPr>
          <p:spPr bwMode="auto">
            <a:xfrm rot="10800000">
              <a:off x="2743200" y="2414952"/>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4" name="AutoShape 6"/>
            <p:cNvSpPr>
              <a:spLocks noChangeArrowheads="1"/>
            </p:cNvSpPr>
            <p:nvPr/>
          </p:nvSpPr>
          <p:spPr bwMode="auto">
            <a:xfrm rot="10800000">
              <a:off x="44196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5" name="AutoShape 6"/>
            <p:cNvSpPr>
              <a:spLocks noChangeArrowheads="1"/>
            </p:cNvSpPr>
            <p:nvPr/>
          </p:nvSpPr>
          <p:spPr bwMode="auto">
            <a:xfrm rot="10800000">
              <a:off x="71628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6" name="AutoShape 6"/>
            <p:cNvSpPr>
              <a:spLocks noChangeArrowheads="1"/>
            </p:cNvSpPr>
            <p:nvPr/>
          </p:nvSpPr>
          <p:spPr bwMode="auto">
            <a:xfrm rot="10800000">
              <a:off x="8820150" y="2420816"/>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grpSp>
      <p:sp>
        <p:nvSpPr>
          <p:cNvPr id="10242" name="Rectangle 2"/>
          <p:cNvSpPr>
            <a:spLocks noGrp="1" noChangeArrowheads="1"/>
          </p:cNvSpPr>
          <p:nvPr>
            <p:ph type="title"/>
          </p:nvPr>
        </p:nvSpPr>
        <p:spPr/>
        <p:txBody>
          <a:bodyPr/>
          <a:lstStyle/>
          <a:p>
            <a:r>
              <a:rPr lang="en-US" smtClean="0"/>
              <a:t>What Utilities to Use?</a:t>
            </a:r>
          </a:p>
        </p:txBody>
      </p:sp>
      <p:sp>
        <p:nvSpPr>
          <p:cNvPr id="10243" name="Rectangle 3"/>
          <p:cNvSpPr>
            <a:spLocks noGrp="1" noChangeArrowheads="1"/>
          </p:cNvSpPr>
          <p:nvPr>
            <p:ph idx="1"/>
          </p:nvPr>
        </p:nvSpPr>
        <p:spPr>
          <a:xfrm>
            <a:off x="457200" y="4191000"/>
            <a:ext cx="11049000" cy="2362200"/>
          </a:xfrm>
        </p:spPr>
        <p:txBody>
          <a:bodyPr/>
          <a:lstStyle/>
          <a:p>
            <a:r>
              <a:rPr lang="en-US" sz="2400" dirty="0" smtClean="0"/>
              <a:t>For worst-case </a:t>
            </a:r>
            <a:r>
              <a:rPr lang="en-US" sz="2400" dirty="0" err="1" smtClean="0"/>
              <a:t>minimax</a:t>
            </a:r>
            <a:r>
              <a:rPr lang="en-US" sz="2400" dirty="0" smtClean="0"/>
              <a:t> reasoning, terminal function scale doesn’t matter</a:t>
            </a:r>
          </a:p>
          <a:p>
            <a:pPr lvl="1"/>
            <a:r>
              <a:rPr lang="en-US" sz="2400" dirty="0" smtClean="0"/>
              <a:t>We just want better states to have higher evaluations (get the ordering right)</a:t>
            </a:r>
          </a:p>
          <a:p>
            <a:pPr lvl="1"/>
            <a:r>
              <a:rPr lang="en-US" sz="2400" dirty="0" smtClean="0"/>
              <a:t>We call this </a:t>
            </a:r>
            <a:r>
              <a:rPr lang="en-US" sz="2400" dirty="0" smtClean="0">
                <a:solidFill>
                  <a:srgbClr val="C00000"/>
                </a:solidFill>
              </a:rPr>
              <a:t>insensitivity to monotonic </a:t>
            </a:r>
            <a:r>
              <a:rPr lang="en-US" sz="2400" dirty="0" smtClean="0">
                <a:solidFill>
                  <a:srgbClr val="C00000"/>
                </a:solidFill>
              </a:rPr>
              <a:t>transformations</a:t>
            </a:r>
            <a:endParaRPr lang="en-US" sz="2400" dirty="0" smtClean="0">
              <a:solidFill>
                <a:srgbClr val="C00000"/>
              </a:solidFill>
            </a:endParaRPr>
          </a:p>
        </p:txBody>
      </p:sp>
      <p:cxnSp>
        <p:nvCxnSpPr>
          <p:cNvPr id="10260" name="AutoShape 43"/>
          <p:cNvCxnSpPr>
            <a:cxnSpLocks noChangeShapeType="1"/>
            <a:stCxn id="10261" idx="4"/>
            <a:endCxn id="9" idx="0"/>
          </p:cNvCxnSpPr>
          <p:nvPr/>
        </p:nvCxnSpPr>
        <p:spPr bwMode="auto">
          <a:xfrm rot="16200000" flipH="1">
            <a:off x="3005137" y="2795587"/>
            <a:ext cx="247650" cy="295275"/>
          </a:xfrm>
          <a:prstGeom prst="straightConnector1">
            <a:avLst/>
          </a:prstGeom>
          <a:noFill/>
          <a:ln w="9525">
            <a:solidFill>
              <a:schemeClr val="tx1"/>
            </a:solidFill>
            <a:round/>
            <a:headEnd/>
            <a:tailEnd type="triangle" w="med" len="med"/>
          </a:ln>
        </p:spPr>
      </p:cxnSp>
      <p:sp>
        <p:nvSpPr>
          <p:cNvPr id="8" name="Rectangle 7"/>
          <p:cNvSpPr/>
          <p:nvPr/>
        </p:nvSpPr>
        <p:spPr bwMode="auto">
          <a:xfrm>
            <a:off x="2438400" y="306705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9" name="Rectangle 8"/>
          <p:cNvSpPr/>
          <p:nvPr/>
        </p:nvSpPr>
        <p:spPr bwMode="auto">
          <a:xfrm>
            <a:off x="2971800" y="3067050"/>
            <a:ext cx="6096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a:t>
            </a:r>
          </a:p>
        </p:txBody>
      </p:sp>
      <p:cxnSp>
        <p:nvCxnSpPr>
          <p:cNvPr id="10264" name="AutoShape 43"/>
          <p:cNvCxnSpPr>
            <a:cxnSpLocks noChangeShapeType="1"/>
            <a:stCxn id="10261" idx="4"/>
            <a:endCxn id="8" idx="0"/>
          </p:cNvCxnSpPr>
          <p:nvPr/>
        </p:nvCxnSpPr>
        <p:spPr bwMode="auto">
          <a:xfrm rot="5400000">
            <a:off x="2700338" y="2786063"/>
            <a:ext cx="247650" cy="314325"/>
          </a:xfrm>
          <a:prstGeom prst="straightConnector1">
            <a:avLst/>
          </a:prstGeom>
          <a:noFill/>
          <a:ln w="9525">
            <a:solidFill>
              <a:schemeClr val="tx1"/>
            </a:solidFill>
            <a:round/>
            <a:headEnd/>
            <a:tailEnd type="triangle" w="med" len="med"/>
          </a:ln>
        </p:spPr>
      </p:cxnSp>
      <p:cxnSp>
        <p:nvCxnSpPr>
          <p:cNvPr id="10265" name="AutoShape 43"/>
          <p:cNvCxnSpPr>
            <a:cxnSpLocks noChangeShapeType="1"/>
            <a:stCxn id="10266" idx="4"/>
            <a:endCxn id="21" idx="0"/>
          </p:cNvCxnSpPr>
          <p:nvPr/>
        </p:nvCxnSpPr>
        <p:spPr bwMode="auto">
          <a:xfrm rot="16200000" flipH="1">
            <a:off x="4700587" y="2757487"/>
            <a:ext cx="247650" cy="333375"/>
          </a:xfrm>
          <a:prstGeom prst="straightConnector1">
            <a:avLst/>
          </a:prstGeom>
          <a:noFill/>
          <a:ln w="9525">
            <a:solidFill>
              <a:schemeClr val="tx1"/>
            </a:solidFill>
            <a:round/>
            <a:headEnd/>
            <a:tailEnd type="triangle" w="med" len="med"/>
          </a:ln>
        </p:spPr>
      </p:cxnSp>
      <p:sp>
        <p:nvSpPr>
          <p:cNvPr id="20" name="Rectangle 19"/>
          <p:cNvSpPr/>
          <p:nvPr/>
        </p:nvSpPr>
        <p:spPr bwMode="auto">
          <a:xfrm>
            <a:off x="40386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20</a:t>
            </a:r>
          </a:p>
        </p:txBody>
      </p:sp>
      <p:sp>
        <p:nvSpPr>
          <p:cNvPr id="21" name="Rectangle 20"/>
          <p:cNvSpPr/>
          <p:nvPr/>
        </p:nvSpPr>
        <p:spPr bwMode="auto">
          <a:xfrm>
            <a:off x="47244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30</a:t>
            </a:r>
          </a:p>
        </p:txBody>
      </p:sp>
      <p:cxnSp>
        <p:nvCxnSpPr>
          <p:cNvPr id="10269" name="AutoShape 43"/>
          <p:cNvCxnSpPr>
            <a:cxnSpLocks noChangeShapeType="1"/>
            <a:stCxn id="10266" idx="4"/>
            <a:endCxn id="20" idx="0"/>
          </p:cNvCxnSpPr>
          <p:nvPr/>
        </p:nvCxnSpPr>
        <p:spPr bwMode="auto">
          <a:xfrm rot="5400000">
            <a:off x="4357688" y="2747963"/>
            <a:ext cx="247650" cy="352425"/>
          </a:xfrm>
          <a:prstGeom prst="straightConnector1">
            <a:avLst/>
          </a:prstGeom>
          <a:noFill/>
          <a:ln w="9525">
            <a:solidFill>
              <a:schemeClr val="tx1"/>
            </a:solidFill>
            <a:round/>
            <a:headEnd/>
            <a:tailEnd type="triangle" w="med" len="med"/>
          </a:ln>
        </p:spPr>
      </p:cxnSp>
      <p:cxnSp>
        <p:nvCxnSpPr>
          <p:cNvPr id="23" name="AutoShape 43"/>
          <p:cNvCxnSpPr>
            <a:cxnSpLocks noChangeShapeType="1"/>
            <a:stCxn id="10272" idx="3"/>
            <a:endCxn id="10266" idx="0"/>
          </p:cNvCxnSpPr>
          <p:nvPr/>
        </p:nvCxnSpPr>
        <p:spPr bwMode="auto">
          <a:xfrm rot="16200000" flipH="1">
            <a:off x="4119563" y="1824037"/>
            <a:ext cx="228600" cy="847725"/>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cxnSp>
        <p:nvCxnSpPr>
          <p:cNvPr id="10271" name="AutoShape 43"/>
          <p:cNvCxnSpPr>
            <a:cxnSpLocks noChangeShapeType="1"/>
            <a:stCxn id="10272" idx="3"/>
            <a:endCxn id="10261" idx="0"/>
          </p:cNvCxnSpPr>
          <p:nvPr/>
        </p:nvCxnSpPr>
        <p:spPr bwMode="auto">
          <a:xfrm rot="5400000">
            <a:off x="3271838" y="1843088"/>
            <a:ext cx="247650" cy="828675"/>
          </a:xfrm>
          <a:prstGeom prst="straightConnector1">
            <a:avLst/>
          </a:prstGeom>
          <a:noFill/>
          <a:ln w="9525">
            <a:solidFill>
              <a:schemeClr val="tx1"/>
            </a:solidFill>
            <a:round/>
            <a:headEnd/>
            <a:tailEnd type="triangle" w="med" len="med"/>
          </a:ln>
        </p:spPr>
      </p:cxnSp>
      <p:sp>
        <p:nvSpPr>
          <p:cNvPr id="10272" name="Isosceles Triangle 32"/>
          <p:cNvSpPr>
            <a:spLocks noChangeArrowheads="1"/>
          </p:cNvSpPr>
          <p:nvPr/>
        </p:nvSpPr>
        <p:spPr bwMode="auto">
          <a:xfrm>
            <a:off x="3581400" y="1752600"/>
            <a:ext cx="457200" cy="38100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
        <p:nvSpPr>
          <p:cNvPr id="55" name="Right Arrow 54"/>
          <p:cNvSpPr/>
          <p:nvPr/>
        </p:nvSpPr>
        <p:spPr>
          <a:xfrm>
            <a:off x="5791200" y="2971800"/>
            <a:ext cx="609600" cy="533400"/>
          </a:xfrm>
          <a:prstGeom prst="rightArrow">
            <a:avLst>
              <a:gd name="adj1" fmla="val 100000"/>
              <a:gd name="adj2" fmla="val 26972"/>
            </a:avLst>
          </a:prstGeom>
          <a:ln>
            <a:prstDash val="sysDot"/>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latin typeface="Calibri"/>
                <a:cs typeface="Calibri"/>
              </a:rPr>
              <a:t>x</a:t>
            </a:r>
            <a:r>
              <a:rPr lang="en-US" baseline="30000" dirty="0">
                <a:latin typeface="Calibri"/>
                <a:cs typeface="Calibri"/>
              </a:rPr>
              <a:t>2</a:t>
            </a:r>
          </a:p>
        </p:txBody>
      </p:sp>
      <p:cxnSp>
        <p:nvCxnSpPr>
          <p:cNvPr id="10247" name="AutoShape 43"/>
          <p:cNvCxnSpPr>
            <a:cxnSpLocks noChangeShapeType="1"/>
            <a:stCxn id="10248" idx="4"/>
            <a:endCxn id="64" idx="0"/>
          </p:cNvCxnSpPr>
          <p:nvPr/>
        </p:nvCxnSpPr>
        <p:spPr bwMode="auto">
          <a:xfrm rot="16200000" flipH="1">
            <a:off x="7424737" y="2795587"/>
            <a:ext cx="247650" cy="295275"/>
          </a:xfrm>
          <a:prstGeom prst="straightConnector1">
            <a:avLst/>
          </a:prstGeom>
          <a:noFill/>
          <a:ln w="9525">
            <a:solidFill>
              <a:schemeClr val="tx1"/>
            </a:solidFill>
            <a:round/>
            <a:headEnd/>
            <a:tailEnd type="triangle" w="med" len="med"/>
          </a:ln>
        </p:spPr>
      </p:cxnSp>
      <p:sp>
        <p:nvSpPr>
          <p:cNvPr id="63" name="Rectangle 62"/>
          <p:cNvSpPr/>
          <p:nvPr/>
        </p:nvSpPr>
        <p:spPr bwMode="auto">
          <a:xfrm>
            <a:off x="6858000" y="306705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64" name="Rectangle 63"/>
          <p:cNvSpPr/>
          <p:nvPr/>
        </p:nvSpPr>
        <p:spPr bwMode="auto">
          <a:xfrm>
            <a:off x="7391400" y="3067050"/>
            <a:ext cx="6096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1600</a:t>
            </a:r>
          </a:p>
        </p:txBody>
      </p:sp>
      <p:cxnSp>
        <p:nvCxnSpPr>
          <p:cNvPr id="10251" name="AutoShape 43"/>
          <p:cNvCxnSpPr>
            <a:cxnSpLocks noChangeShapeType="1"/>
            <a:stCxn id="10248" idx="4"/>
            <a:endCxn id="63" idx="0"/>
          </p:cNvCxnSpPr>
          <p:nvPr/>
        </p:nvCxnSpPr>
        <p:spPr bwMode="auto">
          <a:xfrm rot="5400000">
            <a:off x="7119938" y="2786063"/>
            <a:ext cx="247650" cy="314325"/>
          </a:xfrm>
          <a:prstGeom prst="straightConnector1">
            <a:avLst/>
          </a:prstGeom>
          <a:noFill/>
          <a:ln w="9525">
            <a:solidFill>
              <a:schemeClr val="tx1"/>
            </a:solidFill>
            <a:round/>
            <a:headEnd/>
            <a:tailEnd type="triangle" w="med" len="med"/>
          </a:ln>
        </p:spPr>
      </p:cxnSp>
      <p:cxnSp>
        <p:nvCxnSpPr>
          <p:cNvPr id="10252" name="AutoShape 43"/>
          <p:cNvCxnSpPr>
            <a:cxnSpLocks noChangeShapeType="1"/>
            <a:stCxn id="10253" idx="4"/>
            <a:endCxn id="69" idx="0"/>
          </p:cNvCxnSpPr>
          <p:nvPr/>
        </p:nvCxnSpPr>
        <p:spPr bwMode="auto">
          <a:xfrm rot="16200000" flipH="1">
            <a:off x="9120187" y="2757487"/>
            <a:ext cx="247650" cy="333375"/>
          </a:xfrm>
          <a:prstGeom prst="straightConnector1">
            <a:avLst/>
          </a:prstGeom>
          <a:noFill/>
          <a:ln w="9525">
            <a:solidFill>
              <a:schemeClr val="tx1"/>
            </a:solidFill>
            <a:round/>
            <a:headEnd/>
            <a:tailEnd type="triangle" w="med" len="med"/>
          </a:ln>
        </p:spPr>
      </p:cxnSp>
      <p:sp>
        <p:nvSpPr>
          <p:cNvPr id="68" name="Rectangle 67"/>
          <p:cNvSpPr/>
          <p:nvPr/>
        </p:nvSpPr>
        <p:spPr bwMode="auto">
          <a:xfrm>
            <a:off x="84582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400</a:t>
            </a:r>
          </a:p>
        </p:txBody>
      </p:sp>
      <p:sp>
        <p:nvSpPr>
          <p:cNvPr id="69" name="Rectangle 68"/>
          <p:cNvSpPr/>
          <p:nvPr/>
        </p:nvSpPr>
        <p:spPr bwMode="auto">
          <a:xfrm>
            <a:off x="91440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900</a:t>
            </a:r>
          </a:p>
        </p:txBody>
      </p:sp>
      <p:cxnSp>
        <p:nvCxnSpPr>
          <p:cNvPr id="10256" name="AutoShape 43"/>
          <p:cNvCxnSpPr>
            <a:cxnSpLocks noChangeShapeType="1"/>
            <a:stCxn id="10253" idx="4"/>
            <a:endCxn id="68" idx="0"/>
          </p:cNvCxnSpPr>
          <p:nvPr/>
        </p:nvCxnSpPr>
        <p:spPr bwMode="auto">
          <a:xfrm rot="5400000">
            <a:off x="8777288" y="2747963"/>
            <a:ext cx="247650" cy="352425"/>
          </a:xfrm>
          <a:prstGeom prst="straightConnector1">
            <a:avLst/>
          </a:prstGeom>
          <a:noFill/>
          <a:ln w="9525">
            <a:solidFill>
              <a:schemeClr val="tx1"/>
            </a:solidFill>
            <a:round/>
            <a:headEnd/>
            <a:tailEnd type="triangle" w="med" len="med"/>
          </a:ln>
        </p:spPr>
      </p:cxnSp>
      <p:cxnSp>
        <p:nvCxnSpPr>
          <p:cNvPr id="10257" name="AutoShape 43"/>
          <p:cNvCxnSpPr>
            <a:cxnSpLocks noChangeShapeType="1"/>
            <a:stCxn id="10259" idx="3"/>
            <a:endCxn id="10253" idx="0"/>
          </p:cNvCxnSpPr>
          <p:nvPr/>
        </p:nvCxnSpPr>
        <p:spPr bwMode="auto">
          <a:xfrm rot="16200000" flipH="1">
            <a:off x="8539162" y="1824037"/>
            <a:ext cx="228600" cy="847725"/>
          </a:xfrm>
          <a:prstGeom prst="straightConnector1">
            <a:avLst/>
          </a:prstGeom>
          <a:noFill/>
          <a:ln w="9525">
            <a:solidFill>
              <a:schemeClr val="tx1"/>
            </a:solidFill>
            <a:round/>
            <a:headEnd/>
            <a:tailEnd type="triangle" w="med" len="med"/>
          </a:ln>
        </p:spPr>
      </p:cxnSp>
      <p:cxnSp>
        <p:nvCxnSpPr>
          <p:cNvPr id="72" name="AutoShape 43"/>
          <p:cNvCxnSpPr>
            <a:cxnSpLocks noChangeShapeType="1"/>
            <a:stCxn id="10259" idx="3"/>
            <a:endCxn id="10248" idx="0"/>
          </p:cNvCxnSpPr>
          <p:nvPr/>
        </p:nvCxnSpPr>
        <p:spPr bwMode="auto">
          <a:xfrm rot="5400000">
            <a:off x="7691438" y="1843087"/>
            <a:ext cx="247650" cy="828675"/>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sp>
        <p:nvSpPr>
          <p:cNvPr id="10259" name="Isosceles Triangle 72"/>
          <p:cNvSpPr>
            <a:spLocks noChangeArrowheads="1"/>
          </p:cNvSpPr>
          <p:nvPr/>
        </p:nvSpPr>
        <p:spPr bwMode="auto">
          <a:xfrm>
            <a:off x="8001000" y="1752600"/>
            <a:ext cx="457200" cy="38100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
        <p:nvSpPr>
          <p:cNvPr id="3" name="TextBox 2"/>
          <p:cNvSpPr txBox="1"/>
          <p:nvPr/>
        </p:nvSpPr>
        <p:spPr>
          <a:xfrm>
            <a:off x="2743199" y="2381250"/>
            <a:ext cx="476251" cy="369332"/>
          </a:xfrm>
          <a:prstGeom prst="rect">
            <a:avLst/>
          </a:prstGeom>
          <a:noFill/>
        </p:spPr>
        <p:txBody>
          <a:bodyPr wrap="square" rtlCol="0">
            <a:spAutoFit/>
          </a:bodyPr>
          <a:lstStyle/>
          <a:p>
            <a:pPr algn="ctr"/>
            <a:r>
              <a:rPr lang="en-US" dirty="0" smtClean="0"/>
              <a:t>0</a:t>
            </a:r>
            <a:endParaRPr lang="en-US" dirty="0"/>
          </a:p>
        </p:txBody>
      </p:sp>
      <p:sp>
        <p:nvSpPr>
          <p:cNvPr id="40" name="TextBox 39"/>
          <p:cNvSpPr txBox="1"/>
          <p:nvPr/>
        </p:nvSpPr>
        <p:spPr>
          <a:xfrm>
            <a:off x="4419600" y="2384887"/>
            <a:ext cx="476251" cy="338554"/>
          </a:xfrm>
          <a:prstGeom prst="rect">
            <a:avLst/>
          </a:prstGeom>
          <a:noFill/>
        </p:spPr>
        <p:txBody>
          <a:bodyPr wrap="square" rtlCol="0">
            <a:spAutoFit/>
          </a:bodyPr>
          <a:lstStyle/>
          <a:p>
            <a:pPr algn="ctr"/>
            <a:r>
              <a:rPr lang="en-US" sz="1600" dirty="0" smtClean="0"/>
              <a:t>20</a:t>
            </a:r>
            <a:endParaRPr lang="en-US" sz="1600" dirty="0"/>
          </a:p>
        </p:txBody>
      </p:sp>
      <p:sp>
        <p:nvSpPr>
          <p:cNvPr id="41" name="TextBox 40"/>
          <p:cNvSpPr txBox="1"/>
          <p:nvPr/>
        </p:nvSpPr>
        <p:spPr>
          <a:xfrm>
            <a:off x="7162799" y="2400421"/>
            <a:ext cx="476251" cy="369332"/>
          </a:xfrm>
          <a:prstGeom prst="rect">
            <a:avLst/>
          </a:prstGeom>
          <a:noFill/>
        </p:spPr>
        <p:txBody>
          <a:bodyPr wrap="square" rtlCol="0">
            <a:spAutoFit/>
          </a:bodyPr>
          <a:lstStyle/>
          <a:p>
            <a:pPr algn="ctr"/>
            <a:r>
              <a:rPr lang="en-US" dirty="0" smtClean="0"/>
              <a:t>0</a:t>
            </a:r>
            <a:endParaRPr lang="en-US" dirty="0"/>
          </a:p>
        </p:txBody>
      </p:sp>
      <p:sp>
        <p:nvSpPr>
          <p:cNvPr id="42" name="TextBox 41"/>
          <p:cNvSpPr txBox="1"/>
          <p:nvPr/>
        </p:nvSpPr>
        <p:spPr>
          <a:xfrm>
            <a:off x="8808473" y="2362200"/>
            <a:ext cx="535552" cy="307777"/>
          </a:xfrm>
          <a:prstGeom prst="rect">
            <a:avLst/>
          </a:prstGeom>
          <a:noFill/>
        </p:spPr>
        <p:txBody>
          <a:bodyPr wrap="square" rtlCol="0">
            <a:spAutoFit/>
          </a:bodyPr>
          <a:lstStyle/>
          <a:p>
            <a:pPr algn="ctr"/>
            <a:r>
              <a:rPr lang="en-US" sz="1400" dirty="0" smtClean="0"/>
              <a:t>400</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0" grpId="0"/>
      <p:bldP spid="41" grpId="0"/>
      <p:bldP spid="4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What Utilities to Use?</a:t>
            </a:r>
          </a:p>
        </p:txBody>
      </p:sp>
      <p:sp>
        <p:nvSpPr>
          <p:cNvPr id="10243" name="Rectangle 3"/>
          <p:cNvSpPr>
            <a:spLocks noGrp="1" noChangeArrowheads="1"/>
          </p:cNvSpPr>
          <p:nvPr>
            <p:ph idx="1"/>
          </p:nvPr>
        </p:nvSpPr>
        <p:spPr>
          <a:xfrm>
            <a:off x="457200" y="4191000"/>
            <a:ext cx="11049000" cy="2362200"/>
          </a:xfrm>
        </p:spPr>
        <p:txBody>
          <a:bodyPr/>
          <a:lstStyle/>
          <a:p>
            <a:r>
              <a:rPr lang="en-US" sz="2400" dirty="0" smtClean="0"/>
              <a:t>For </a:t>
            </a:r>
            <a:r>
              <a:rPr lang="en-US" sz="2400" dirty="0" smtClean="0"/>
              <a:t>average-case </a:t>
            </a:r>
            <a:r>
              <a:rPr lang="en-US" sz="2400" dirty="0" err="1" smtClean="0"/>
              <a:t>expectimax</a:t>
            </a:r>
            <a:r>
              <a:rPr lang="en-US" sz="2400" dirty="0" smtClean="0"/>
              <a:t> reasoning, we need </a:t>
            </a:r>
            <a:r>
              <a:rPr lang="en-US" sz="2400" i="1" dirty="0" smtClean="0"/>
              <a:t>magnitudes</a:t>
            </a:r>
            <a:r>
              <a:rPr lang="en-US" sz="2400" dirty="0" smtClean="0"/>
              <a:t> to be </a:t>
            </a:r>
            <a:r>
              <a:rPr lang="en-US" sz="2400" dirty="0" smtClean="0"/>
              <a:t>meaningful</a:t>
            </a:r>
          </a:p>
          <a:p>
            <a:pPr lvl="1"/>
            <a:r>
              <a:rPr lang="en-US" sz="2400" dirty="0" smtClean="0">
                <a:solidFill>
                  <a:srgbClr val="C00000"/>
                </a:solidFill>
              </a:rPr>
              <a:t>Sensitivity </a:t>
            </a:r>
            <a:r>
              <a:rPr lang="en-US" sz="2400" dirty="0">
                <a:solidFill>
                  <a:srgbClr val="C00000"/>
                </a:solidFill>
              </a:rPr>
              <a:t>to monotonic transformations</a:t>
            </a:r>
          </a:p>
          <a:p>
            <a:pPr lvl="2"/>
            <a:endParaRPr lang="en-US" sz="1600" dirty="0"/>
          </a:p>
          <a:p>
            <a:pPr lvl="1"/>
            <a:endParaRPr lang="en-US" sz="2000" dirty="0" smtClean="0"/>
          </a:p>
        </p:txBody>
      </p:sp>
      <p:cxnSp>
        <p:nvCxnSpPr>
          <p:cNvPr id="10260" name="AutoShape 43"/>
          <p:cNvCxnSpPr>
            <a:cxnSpLocks noChangeShapeType="1"/>
            <a:stCxn id="10261" idx="4"/>
            <a:endCxn id="9" idx="0"/>
          </p:cNvCxnSpPr>
          <p:nvPr/>
        </p:nvCxnSpPr>
        <p:spPr bwMode="auto">
          <a:xfrm rot="16200000" flipH="1">
            <a:off x="3005137" y="2795587"/>
            <a:ext cx="247650" cy="295275"/>
          </a:xfrm>
          <a:prstGeom prst="straightConnector1">
            <a:avLst/>
          </a:prstGeom>
          <a:noFill/>
          <a:ln w="9525">
            <a:solidFill>
              <a:schemeClr val="tx1"/>
            </a:solidFill>
            <a:round/>
            <a:headEnd/>
            <a:tailEnd type="triangle" w="med" len="med"/>
          </a:ln>
        </p:spPr>
      </p:cxnSp>
      <p:sp>
        <p:nvSpPr>
          <p:cNvPr id="8" name="Rectangle 7"/>
          <p:cNvSpPr/>
          <p:nvPr/>
        </p:nvSpPr>
        <p:spPr bwMode="auto">
          <a:xfrm>
            <a:off x="2438400" y="306705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9" name="Rectangle 8"/>
          <p:cNvSpPr/>
          <p:nvPr/>
        </p:nvSpPr>
        <p:spPr bwMode="auto">
          <a:xfrm>
            <a:off x="2971800" y="3067050"/>
            <a:ext cx="6096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a:t>
            </a:r>
          </a:p>
        </p:txBody>
      </p:sp>
      <p:cxnSp>
        <p:nvCxnSpPr>
          <p:cNvPr id="10264" name="AutoShape 43"/>
          <p:cNvCxnSpPr>
            <a:cxnSpLocks noChangeShapeType="1"/>
            <a:stCxn id="10261" idx="4"/>
            <a:endCxn id="8" idx="0"/>
          </p:cNvCxnSpPr>
          <p:nvPr/>
        </p:nvCxnSpPr>
        <p:spPr bwMode="auto">
          <a:xfrm rot="5400000">
            <a:off x="2700338" y="2786063"/>
            <a:ext cx="247650" cy="314325"/>
          </a:xfrm>
          <a:prstGeom prst="straightConnector1">
            <a:avLst/>
          </a:prstGeom>
          <a:noFill/>
          <a:ln w="9525">
            <a:solidFill>
              <a:schemeClr val="tx1"/>
            </a:solidFill>
            <a:round/>
            <a:headEnd/>
            <a:tailEnd type="triangle" w="med" len="med"/>
          </a:ln>
        </p:spPr>
      </p:cxnSp>
      <p:cxnSp>
        <p:nvCxnSpPr>
          <p:cNvPr id="10265" name="AutoShape 43"/>
          <p:cNvCxnSpPr>
            <a:cxnSpLocks noChangeShapeType="1"/>
            <a:stCxn id="10266" idx="4"/>
            <a:endCxn id="21" idx="0"/>
          </p:cNvCxnSpPr>
          <p:nvPr/>
        </p:nvCxnSpPr>
        <p:spPr bwMode="auto">
          <a:xfrm rot="16200000" flipH="1">
            <a:off x="4700587" y="2757487"/>
            <a:ext cx="247650" cy="333375"/>
          </a:xfrm>
          <a:prstGeom prst="straightConnector1">
            <a:avLst/>
          </a:prstGeom>
          <a:noFill/>
          <a:ln w="9525">
            <a:solidFill>
              <a:schemeClr val="tx1"/>
            </a:solidFill>
            <a:round/>
            <a:headEnd/>
            <a:tailEnd type="triangle" w="med" len="med"/>
          </a:ln>
        </p:spPr>
      </p:cxnSp>
      <p:sp>
        <p:nvSpPr>
          <p:cNvPr id="20" name="Rectangle 19"/>
          <p:cNvSpPr/>
          <p:nvPr/>
        </p:nvSpPr>
        <p:spPr bwMode="auto">
          <a:xfrm>
            <a:off x="40386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20</a:t>
            </a:r>
          </a:p>
        </p:txBody>
      </p:sp>
      <p:sp>
        <p:nvSpPr>
          <p:cNvPr id="21" name="Rectangle 20"/>
          <p:cNvSpPr/>
          <p:nvPr/>
        </p:nvSpPr>
        <p:spPr bwMode="auto">
          <a:xfrm>
            <a:off x="47244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30</a:t>
            </a:r>
          </a:p>
        </p:txBody>
      </p:sp>
      <p:cxnSp>
        <p:nvCxnSpPr>
          <p:cNvPr id="10269" name="AutoShape 43"/>
          <p:cNvCxnSpPr>
            <a:cxnSpLocks noChangeShapeType="1"/>
            <a:stCxn id="10266" idx="4"/>
            <a:endCxn id="20" idx="0"/>
          </p:cNvCxnSpPr>
          <p:nvPr/>
        </p:nvCxnSpPr>
        <p:spPr bwMode="auto">
          <a:xfrm rot="5400000">
            <a:off x="4357688" y="2747963"/>
            <a:ext cx="247650" cy="352425"/>
          </a:xfrm>
          <a:prstGeom prst="straightConnector1">
            <a:avLst/>
          </a:prstGeom>
          <a:noFill/>
          <a:ln w="9525">
            <a:solidFill>
              <a:schemeClr val="tx1"/>
            </a:solidFill>
            <a:round/>
            <a:headEnd/>
            <a:tailEnd type="triangle" w="med" len="med"/>
          </a:ln>
        </p:spPr>
      </p:cxnSp>
      <p:cxnSp>
        <p:nvCxnSpPr>
          <p:cNvPr id="23" name="AutoShape 43"/>
          <p:cNvCxnSpPr>
            <a:cxnSpLocks noChangeShapeType="1"/>
            <a:stCxn id="10272" idx="3"/>
            <a:endCxn id="10266" idx="0"/>
          </p:cNvCxnSpPr>
          <p:nvPr/>
        </p:nvCxnSpPr>
        <p:spPr bwMode="auto">
          <a:xfrm rot="16200000" flipH="1">
            <a:off x="4119563" y="1824037"/>
            <a:ext cx="228600" cy="847725"/>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cxnSp>
        <p:nvCxnSpPr>
          <p:cNvPr id="10271" name="AutoShape 43"/>
          <p:cNvCxnSpPr>
            <a:cxnSpLocks noChangeShapeType="1"/>
            <a:stCxn id="10272" idx="3"/>
            <a:endCxn id="10261" idx="0"/>
          </p:cNvCxnSpPr>
          <p:nvPr/>
        </p:nvCxnSpPr>
        <p:spPr bwMode="auto">
          <a:xfrm rot="5400000">
            <a:off x="3271838" y="1843088"/>
            <a:ext cx="247650" cy="828675"/>
          </a:xfrm>
          <a:prstGeom prst="straightConnector1">
            <a:avLst/>
          </a:prstGeom>
          <a:noFill/>
          <a:ln w="9525">
            <a:solidFill>
              <a:schemeClr val="tx1"/>
            </a:solidFill>
            <a:round/>
            <a:headEnd/>
            <a:tailEnd type="triangle" w="med" len="med"/>
          </a:ln>
        </p:spPr>
      </p:cxnSp>
      <p:sp>
        <p:nvSpPr>
          <p:cNvPr id="10272" name="Isosceles Triangle 32"/>
          <p:cNvSpPr>
            <a:spLocks noChangeArrowheads="1"/>
          </p:cNvSpPr>
          <p:nvPr/>
        </p:nvSpPr>
        <p:spPr bwMode="auto">
          <a:xfrm>
            <a:off x="3581400" y="1752600"/>
            <a:ext cx="457200" cy="38100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
        <p:nvSpPr>
          <p:cNvPr id="55" name="Right Arrow 54"/>
          <p:cNvSpPr/>
          <p:nvPr/>
        </p:nvSpPr>
        <p:spPr>
          <a:xfrm>
            <a:off x="5791200" y="2971800"/>
            <a:ext cx="609600" cy="533400"/>
          </a:xfrm>
          <a:prstGeom prst="rightArrow">
            <a:avLst>
              <a:gd name="adj1" fmla="val 100000"/>
              <a:gd name="adj2" fmla="val 26972"/>
            </a:avLst>
          </a:prstGeom>
          <a:ln>
            <a:prstDash val="sysDot"/>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latin typeface="Calibri"/>
                <a:cs typeface="Calibri"/>
              </a:rPr>
              <a:t>x</a:t>
            </a:r>
            <a:r>
              <a:rPr lang="en-US" baseline="30000" dirty="0">
                <a:latin typeface="Calibri"/>
                <a:cs typeface="Calibri"/>
              </a:rPr>
              <a:t>2</a:t>
            </a:r>
          </a:p>
        </p:txBody>
      </p:sp>
      <p:cxnSp>
        <p:nvCxnSpPr>
          <p:cNvPr id="10247" name="AutoShape 43"/>
          <p:cNvCxnSpPr>
            <a:cxnSpLocks noChangeShapeType="1"/>
            <a:stCxn id="10248" idx="4"/>
            <a:endCxn id="64" idx="0"/>
          </p:cNvCxnSpPr>
          <p:nvPr/>
        </p:nvCxnSpPr>
        <p:spPr bwMode="auto">
          <a:xfrm rot="16200000" flipH="1">
            <a:off x="7424737" y="2795587"/>
            <a:ext cx="247650" cy="295275"/>
          </a:xfrm>
          <a:prstGeom prst="straightConnector1">
            <a:avLst/>
          </a:prstGeom>
          <a:noFill/>
          <a:ln w="9525">
            <a:solidFill>
              <a:schemeClr val="tx1"/>
            </a:solidFill>
            <a:round/>
            <a:headEnd/>
            <a:tailEnd type="triangle" w="med" len="med"/>
          </a:ln>
        </p:spPr>
      </p:cxnSp>
      <p:sp>
        <p:nvSpPr>
          <p:cNvPr id="63" name="Rectangle 62"/>
          <p:cNvSpPr/>
          <p:nvPr/>
        </p:nvSpPr>
        <p:spPr bwMode="auto">
          <a:xfrm>
            <a:off x="6858000" y="306705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64" name="Rectangle 63"/>
          <p:cNvSpPr/>
          <p:nvPr/>
        </p:nvSpPr>
        <p:spPr bwMode="auto">
          <a:xfrm>
            <a:off x="7391400" y="3067050"/>
            <a:ext cx="6096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1600</a:t>
            </a:r>
          </a:p>
        </p:txBody>
      </p:sp>
      <p:cxnSp>
        <p:nvCxnSpPr>
          <p:cNvPr id="10251" name="AutoShape 43"/>
          <p:cNvCxnSpPr>
            <a:cxnSpLocks noChangeShapeType="1"/>
            <a:stCxn id="10248" idx="4"/>
            <a:endCxn id="63" idx="0"/>
          </p:cNvCxnSpPr>
          <p:nvPr/>
        </p:nvCxnSpPr>
        <p:spPr bwMode="auto">
          <a:xfrm rot="5400000">
            <a:off x="7119938" y="2786063"/>
            <a:ext cx="247650" cy="314325"/>
          </a:xfrm>
          <a:prstGeom prst="straightConnector1">
            <a:avLst/>
          </a:prstGeom>
          <a:noFill/>
          <a:ln w="9525">
            <a:solidFill>
              <a:schemeClr val="tx1"/>
            </a:solidFill>
            <a:round/>
            <a:headEnd/>
            <a:tailEnd type="triangle" w="med" len="med"/>
          </a:ln>
        </p:spPr>
      </p:cxnSp>
      <p:cxnSp>
        <p:nvCxnSpPr>
          <p:cNvPr id="10252" name="AutoShape 43"/>
          <p:cNvCxnSpPr>
            <a:cxnSpLocks noChangeShapeType="1"/>
            <a:stCxn id="10253" idx="4"/>
            <a:endCxn id="69" idx="0"/>
          </p:cNvCxnSpPr>
          <p:nvPr/>
        </p:nvCxnSpPr>
        <p:spPr bwMode="auto">
          <a:xfrm rot="16200000" flipH="1">
            <a:off x="9120187" y="2757487"/>
            <a:ext cx="247650" cy="333375"/>
          </a:xfrm>
          <a:prstGeom prst="straightConnector1">
            <a:avLst/>
          </a:prstGeom>
          <a:noFill/>
          <a:ln w="9525">
            <a:solidFill>
              <a:schemeClr val="tx1"/>
            </a:solidFill>
            <a:round/>
            <a:headEnd/>
            <a:tailEnd type="triangle" w="med" len="med"/>
          </a:ln>
        </p:spPr>
      </p:cxnSp>
      <p:grpSp>
        <p:nvGrpSpPr>
          <p:cNvPr id="39" name="Group 38"/>
          <p:cNvGrpSpPr/>
          <p:nvPr/>
        </p:nvGrpSpPr>
        <p:grpSpPr>
          <a:xfrm>
            <a:off x="2762250" y="2362200"/>
            <a:ext cx="6534150" cy="457200"/>
            <a:chOff x="2762250" y="2362200"/>
            <a:chExt cx="6534150" cy="457200"/>
          </a:xfrm>
        </p:grpSpPr>
        <p:sp>
          <p:nvSpPr>
            <p:cNvPr id="10261" name="Oval 39"/>
            <p:cNvSpPr>
              <a:spLocks noChangeArrowheads="1"/>
            </p:cNvSpPr>
            <p:nvPr/>
          </p:nvSpPr>
          <p:spPr bwMode="auto">
            <a:xfrm>
              <a:off x="2762250" y="238125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66" name="Oval 39"/>
            <p:cNvSpPr>
              <a:spLocks noChangeArrowheads="1"/>
            </p:cNvSpPr>
            <p:nvPr/>
          </p:nvSpPr>
          <p:spPr bwMode="auto">
            <a:xfrm>
              <a:off x="4438650" y="236220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48" name="Oval 39"/>
            <p:cNvSpPr>
              <a:spLocks noChangeArrowheads="1"/>
            </p:cNvSpPr>
            <p:nvPr/>
          </p:nvSpPr>
          <p:spPr bwMode="auto">
            <a:xfrm>
              <a:off x="7181850" y="238125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53" name="Oval 39"/>
            <p:cNvSpPr>
              <a:spLocks noChangeArrowheads="1"/>
            </p:cNvSpPr>
            <p:nvPr/>
          </p:nvSpPr>
          <p:spPr bwMode="auto">
            <a:xfrm>
              <a:off x="8858250" y="236220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grpSp>
      <p:sp>
        <p:nvSpPr>
          <p:cNvPr id="68" name="Rectangle 67"/>
          <p:cNvSpPr/>
          <p:nvPr/>
        </p:nvSpPr>
        <p:spPr bwMode="auto">
          <a:xfrm>
            <a:off x="84582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400</a:t>
            </a:r>
          </a:p>
        </p:txBody>
      </p:sp>
      <p:sp>
        <p:nvSpPr>
          <p:cNvPr id="69" name="Rectangle 68"/>
          <p:cNvSpPr/>
          <p:nvPr/>
        </p:nvSpPr>
        <p:spPr bwMode="auto">
          <a:xfrm>
            <a:off x="91440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900</a:t>
            </a:r>
          </a:p>
        </p:txBody>
      </p:sp>
      <p:cxnSp>
        <p:nvCxnSpPr>
          <p:cNvPr id="10256" name="AutoShape 43"/>
          <p:cNvCxnSpPr>
            <a:cxnSpLocks noChangeShapeType="1"/>
            <a:stCxn id="10253" idx="4"/>
            <a:endCxn id="68" idx="0"/>
          </p:cNvCxnSpPr>
          <p:nvPr/>
        </p:nvCxnSpPr>
        <p:spPr bwMode="auto">
          <a:xfrm rot="5400000">
            <a:off x="8777288" y="2747963"/>
            <a:ext cx="247650" cy="352425"/>
          </a:xfrm>
          <a:prstGeom prst="straightConnector1">
            <a:avLst/>
          </a:prstGeom>
          <a:noFill/>
          <a:ln w="9525">
            <a:solidFill>
              <a:schemeClr val="tx1"/>
            </a:solidFill>
            <a:round/>
            <a:headEnd/>
            <a:tailEnd type="triangle" w="med" len="med"/>
          </a:ln>
        </p:spPr>
      </p:cxnSp>
      <p:cxnSp>
        <p:nvCxnSpPr>
          <p:cNvPr id="10257" name="AutoShape 43"/>
          <p:cNvCxnSpPr>
            <a:cxnSpLocks noChangeShapeType="1"/>
            <a:stCxn id="10259" idx="3"/>
            <a:endCxn id="10253" idx="0"/>
          </p:cNvCxnSpPr>
          <p:nvPr/>
        </p:nvCxnSpPr>
        <p:spPr bwMode="auto">
          <a:xfrm rot="16200000" flipH="1">
            <a:off x="8539162" y="1824037"/>
            <a:ext cx="228600" cy="847725"/>
          </a:xfrm>
          <a:prstGeom prst="straightConnector1">
            <a:avLst/>
          </a:prstGeom>
          <a:noFill/>
          <a:ln w="9525">
            <a:solidFill>
              <a:schemeClr val="tx1"/>
            </a:solidFill>
            <a:round/>
            <a:headEnd/>
            <a:tailEnd type="triangle" w="med" len="med"/>
          </a:ln>
        </p:spPr>
      </p:cxnSp>
      <p:cxnSp>
        <p:nvCxnSpPr>
          <p:cNvPr id="72" name="AutoShape 43"/>
          <p:cNvCxnSpPr>
            <a:cxnSpLocks noChangeShapeType="1"/>
            <a:stCxn id="10259" idx="3"/>
            <a:endCxn id="10248" idx="0"/>
          </p:cNvCxnSpPr>
          <p:nvPr/>
        </p:nvCxnSpPr>
        <p:spPr bwMode="auto">
          <a:xfrm rot="5400000">
            <a:off x="7691438" y="1843087"/>
            <a:ext cx="247650" cy="828675"/>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sp>
        <p:nvSpPr>
          <p:cNvPr id="10259" name="Isosceles Triangle 72"/>
          <p:cNvSpPr>
            <a:spLocks noChangeArrowheads="1"/>
          </p:cNvSpPr>
          <p:nvPr/>
        </p:nvSpPr>
        <p:spPr bwMode="auto">
          <a:xfrm>
            <a:off x="8001000" y="1752600"/>
            <a:ext cx="457200" cy="38100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
        <p:nvSpPr>
          <p:cNvPr id="2" name="TextBox 1"/>
          <p:cNvSpPr txBox="1"/>
          <p:nvPr/>
        </p:nvSpPr>
        <p:spPr>
          <a:xfrm>
            <a:off x="2762250" y="2411998"/>
            <a:ext cx="438150" cy="338554"/>
          </a:xfrm>
          <a:prstGeom prst="rect">
            <a:avLst/>
          </a:prstGeom>
          <a:noFill/>
        </p:spPr>
        <p:txBody>
          <a:bodyPr wrap="square" rtlCol="0">
            <a:spAutoFit/>
          </a:bodyPr>
          <a:lstStyle/>
          <a:p>
            <a:pPr algn="ctr"/>
            <a:r>
              <a:rPr lang="en-US" sz="1600" dirty="0" smtClean="0"/>
              <a:t>20</a:t>
            </a:r>
            <a:endParaRPr lang="en-US" sz="1600" dirty="0"/>
          </a:p>
        </p:txBody>
      </p:sp>
      <p:sp>
        <p:nvSpPr>
          <p:cNvPr id="38" name="TextBox 37"/>
          <p:cNvSpPr txBox="1"/>
          <p:nvPr/>
        </p:nvSpPr>
        <p:spPr>
          <a:xfrm>
            <a:off x="4419600" y="2384887"/>
            <a:ext cx="476251" cy="338554"/>
          </a:xfrm>
          <a:prstGeom prst="rect">
            <a:avLst/>
          </a:prstGeom>
          <a:noFill/>
        </p:spPr>
        <p:txBody>
          <a:bodyPr wrap="square" rtlCol="0">
            <a:spAutoFit/>
          </a:bodyPr>
          <a:lstStyle/>
          <a:p>
            <a:pPr algn="ctr"/>
            <a:r>
              <a:rPr lang="en-US" sz="1600" dirty="0" smtClean="0"/>
              <a:t>25</a:t>
            </a:r>
            <a:endParaRPr lang="en-US" sz="1600" dirty="0"/>
          </a:p>
        </p:txBody>
      </p:sp>
      <p:sp>
        <p:nvSpPr>
          <p:cNvPr id="40" name="TextBox 39"/>
          <p:cNvSpPr txBox="1"/>
          <p:nvPr/>
        </p:nvSpPr>
        <p:spPr>
          <a:xfrm>
            <a:off x="7143749" y="2431047"/>
            <a:ext cx="523877" cy="338554"/>
          </a:xfrm>
          <a:prstGeom prst="rect">
            <a:avLst/>
          </a:prstGeom>
          <a:noFill/>
        </p:spPr>
        <p:txBody>
          <a:bodyPr wrap="square" rtlCol="0">
            <a:spAutoFit/>
          </a:bodyPr>
          <a:lstStyle/>
          <a:p>
            <a:pPr algn="ctr"/>
            <a:r>
              <a:rPr lang="en-US" sz="1600" dirty="0" smtClean="0"/>
              <a:t>800</a:t>
            </a:r>
            <a:endParaRPr lang="en-US" sz="1600" dirty="0"/>
          </a:p>
        </p:txBody>
      </p:sp>
      <p:sp>
        <p:nvSpPr>
          <p:cNvPr id="41" name="TextBox 40"/>
          <p:cNvSpPr txBox="1"/>
          <p:nvPr/>
        </p:nvSpPr>
        <p:spPr>
          <a:xfrm>
            <a:off x="8807244" y="2411997"/>
            <a:ext cx="536782" cy="338554"/>
          </a:xfrm>
          <a:prstGeom prst="rect">
            <a:avLst/>
          </a:prstGeom>
          <a:noFill/>
        </p:spPr>
        <p:txBody>
          <a:bodyPr wrap="square" rtlCol="0">
            <a:spAutoFit/>
          </a:bodyPr>
          <a:lstStyle/>
          <a:p>
            <a:pPr algn="ctr"/>
            <a:r>
              <a:rPr lang="en-US" sz="1600" dirty="0" smtClean="0"/>
              <a:t>650</a:t>
            </a:r>
            <a:endParaRPr lang="en-US" sz="1600" dirty="0"/>
          </a:p>
        </p:txBody>
      </p:sp>
    </p:spTree>
    <p:extLst>
      <p:ext uri="{BB962C8B-B14F-4D97-AF65-F5344CB8AC3E}">
        <p14:creationId xmlns:p14="http://schemas.microsoft.com/office/powerpoint/2010/main" val="2445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P spid="2" grpId="0"/>
      <p:bldP spid="38" grpId="0"/>
      <p:bldP spid="40" grpId="0"/>
      <p:bldP spid="4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Utilities</a:t>
            </a:r>
          </a:p>
        </p:txBody>
      </p:sp>
      <p:sp>
        <p:nvSpPr>
          <p:cNvPr id="20483" name="Rectangle 3"/>
          <p:cNvSpPr>
            <a:spLocks noGrp="1" noChangeArrowheads="1"/>
          </p:cNvSpPr>
          <p:nvPr>
            <p:ph idx="1"/>
          </p:nvPr>
        </p:nvSpPr>
        <p:spPr>
          <a:xfrm>
            <a:off x="457200" y="1600200"/>
            <a:ext cx="5334000" cy="4525963"/>
          </a:xfrm>
        </p:spPr>
        <p:txBody>
          <a:bodyPr/>
          <a:lstStyle/>
          <a:p>
            <a:pPr>
              <a:lnSpc>
                <a:spcPct val="80000"/>
              </a:lnSpc>
            </a:pPr>
            <a:r>
              <a:rPr lang="en-US" sz="2400" dirty="0" smtClean="0">
                <a:solidFill>
                  <a:srgbClr val="CC0000"/>
                </a:solidFill>
              </a:rPr>
              <a:t>Utilities are functions from outcomes (states of the world) to real numbers that describe an agent’s preferences</a:t>
            </a:r>
          </a:p>
          <a:p>
            <a:pPr lvl="1">
              <a:lnSpc>
                <a:spcPct val="80000"/>
              </a:lnSpc>
            </a:pPr>
            <a:endParaRPr lang="en-US" sz="2000" dirty="0" smtClean="0"/>
          </a:p>
          <a:p>
            <a:pPr>
              <a:lnSpc>
                <a:spcPct val="80000"/>
              </a:lnSpc>
            </a:pPr>
            <a:r>
              <a:rPr lang="en-US" sz="2400" dirty="0" smtClean="0"/>
              <a:t>Where do utilities come from?</a:t>
            </a:r>
          </a:p>
          <a:p>
            <a:pPr lvl="1">
              <a:lnSpc>
                <a:spcPct val="80000"/>
              </a:lnSpc>
            </a:pPr>
            <a:r>
              <a:rPr lang="en-US" sz="2000" dirty="0" smtClean="0"/>
              <a:t>In a game, may be simple (+1/-1)</a:t>
            </a:r>
          </a:p>
          <a:p>
            <a:pPr lvl="1">
              <a:lnSpc>
                <a:spcPct val="80000"/>
              </a:lnSpc>
            </a:pPr>
            <a:r>
              <a:rPr lang="en-US" sz="2000" dirty="0" smtClean="0"/>
              <a:t>Utilities summarize the agent’s goals</a:t>
            </a:r>
          </a:p>
          <a:p>
            <a:pPr lvl="1">
              <a:lnSpc>
                <a:spcPct val="80000"/>
              </a:lnSpc>
            </a:pPr>
            <a:r>
              <a:rPr lang="en-US" sz="2000" dirty="0" smtClean="0"/>
              <a:t>Theorem: any “rational” preferences can be summarized as a utility function</a:t>
            </a:r>
          </a:p>
          <a:p>
            <a:pPr lvl="1">
              <a:lnSpc>
                <a:spcPct val="80000"/>
              </a:lnSpc>
            </a:pPr>
            <a:endParaRPr lang="en-US" sz="2000" dirty="0" smtClean="0"/>
          </a:p>
          <a:p>
            <a:pPr>
              <a:lnSpc>
                <a:spcPct val="80000"/>
              </a:lnSpc>
            </a:pPr>
            <a:r>
              <a:rPr lang="en-US" sz="2400" dirty="0" smtClean="0"/>
              <a:t>We hard-wire utilities and let behaviors emerge</a:t>
            </a:r>
          </a:p>
          <a:p>
            <a:pPr lvl="1">
              <a:lnSpc>
                <a:spcPct val="80000"/>
              </a:lnSpc>
            </a:pPr>
            <a:r>
              <a:rPr lang="en-US" sz="2000" dirty="0" smtClean="0"/>
              <a:t>Why don’t we let agents pick utilities?</a:t>
            </a:r>
          </a:p>
          <a:p>
            <a:pPr lvl="1">
              <a:lnSpc>
                <a:spcPct val="80000"/>
              </a:lnSpc>
            </a:pPr>
            <a:r>
              <a:rPr lang="en-US" sz="2000" dirty="0" smtClean="0"/>
              <a:t>Why don’t we prescribe behaviors?</a:t>
            </a:r>
          </a:p>
          <a:p>
            <a:pPr>
              <a:lnSpc>
                <a:spcPct val="80000"/>
              </a:lnSpc>
              <a:buFont typeface="Wingdings" pitchFamily="2" charset="2"/>
              <a:buNone/>
            </a:pPr>
            <a:endParaRPr lang="en-US" sz="2400" dirty="0" smtClean="0"/>
          </a:p>
        </p:txBody>
      </p:sp>
      <p:pic>
        <p:nvPicPr>
          <p:cNvPr id="5121"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30343" y="1905000"/>
            <a:ext cx="1446714" cy="2133600"/>
          </a:xfrm>
          <a:prstGeom prst="rect">
            <a:avLst/>
          </a:prstGeom>
          <a:noFill/>
        </p:spPr>
      </p:pic>
      <p:pic>
        <p:nvPicPr>
          <p:cNvPr id="13" name="Picture 1" descr="C:\Users\Dan\Dropbox\Office\CS 188\Ketrina Art\Utilities\IceCreamUtilities.png"/>
          <p:cNvPicPr>
            <a:picLocks noChangeAspect="1" noChangeArrowheads="1"/>
          </p:cNvPicPr>
          <p:nvPr/>
        </p:nvPicPr>
        <p:blipFill>
          <a:blip r:embed="rId4" cstate="print"/>
          <a:srcRect l="57903" t="75000" r="32764" b="9000"/>
          <a:stretch>
            <a:fillRect/>
          </a:stretch>
        </p:blipFill>
        <p:spPr bwMode="auto">
          <a:xfrm>
            <a:off x="6477000" y="2667000"/>
            <a:ext cx="1066800" cy="1219200"/>
          </a:xfrm>
          <a:prstGeom prst="rect">
            <a:avLst/>
          </a:prstGeom>
          <a:noFill/>
        </p:spPr>
      </p:pic>
      <p:pic>
        <p:nvPicPr>
          <p:cNvPr id="16" name="Picture 1" descr="C:\Users\Dan\Dropbox\Office\CS 188\Ketrina Art\Utilities\IceCreamUtilities.png"/>
          <p:cNvPicPr>
            <a:picLocks noChangeAspect="1" noChangeArrowheads="1"/>
          </p:cNvPicPr>
          <p:nvPr/>
        </p:nvPicPr>
        <p:blipFill>
          <a:blip r:embed="rId4" cstate="print"/>
          <a:srcRect l="41236" t="67000" r="48764" b="9000"/>
          <a:stretch>
            <a:fillRect/>
          </a:stretch>
        </p:blipFill>
        <p:spPr bwMode="auto">
          <a:xfrm>
            <a:off x="8077200" y="2133600"/>
            <a:ext cx="1143000" cy="18288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7400" y="4114800"/>
            <a:ext cx="2492375" cy="2492375"/>
          </a:xfrm>
          <a:prstGeom prst="rect">
            <a:avLst/>
          </a:prstGeom>
          <a:noFill/>
          <a:extLst>
            <a:ext uri="{909E8E84-426E-40dd-AFC4-6F175D3DCCD1}">
              <a14:hiddenFill xmlns:a14="http://schemas.microsoft.com/office/drawing/2010/main" xmlns="">
                <a:solidFill>
                  <a:srgbClr val="FFFFFF"/>
                </a:solidFill>
              </a14:hiddenFill>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712469" y="4411212"/>
            <a:ext cx="2748262" cy="2255838"/>
          </a:xfrm>
          <a:prstGeom prst="rect">
            <a:avLst/>
          </a:prstGeom>
          <a:noFill/>
          <a:extLst>
            <a:ext uri="{909E8E84-426E-40dd-AFC4-6F175D3DCCD1}">
              <a14:hiddenFill xmlns:a14="http://schemas.microsoft.com/office/drawing/2010/main" xmlns="">
                <a:solidFill>
                  <a:srgbClr val="FFFFFF"/>
                </a:solidFill>
              </a14:hiddenFill>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610600" y="4343400"/>
            <a:ext cx="2233454" cy="2309812"/>
          </a:xfrm>
          <a:prstGeom prst="rect">
            <a:avLst/>
          </a:prstGeom>
          <a:noFill/>
          <a:extLst>
            <a:ext uri="{909E8E84-426E-40dd-AFC4-6F175D3DCCD1}">
              <a14:hiddenFill xmlns:a14="http://schemas.microsoft.com/office/drawing/2010/main" xmlns="">
                <a:solidFill>
                  <a:srgbClr val="FFFFFF"/>
                </a:solidFill>
              </a14:hiddenFill>
            </a:ext>
          </a:extLst>
        </p:spPr>
      </p:pic>
      <p:sp>
        <p:nvSpPr>
          <p:cNvPr id="21506" name="Rectangle 2"/>
          <p:cNvSpPr>
            <a:spLocks noGrp="1" noChangeArrowheads="1"/>
          </p:cNvSpPr>
          <p:nvPr>
            <p:ph type="title"/>
          </p:nvPr>
        </p:nvSpPr>
        <p:spPr/>
        <p:txBody>
          <a:bodyPr/>
          <a:lstStyle/>
          <a:p>
            <a:r>
              <a:rPr lang="en-US" sz="4000" smtClean="0"/>
              <a:t>Utilities: Uncertain Outcomes</a:t>
            </a:r>
          </a:p>
        </p:txBody>
      </p:sp>
      <p:sp>
        <p:nvSpPr>
          <p:cNvPr id="14" name="Isosceles Triangle 13"/>
          <p:cNvSpPr/>
          <p:nvPr/>
        </p:nvSpPr>
        <p:spPr>
          <a:xfrm>
            <a:off x="5257800" y="1676400"/>
            <a:ext cx="762000" cy="533400"/>
          </a:xfrm>
          <a:prstGeom prst="triangle">
            <a:avLst/>
          </a:prstGeom>
          <a:solidFill>
            <a:srgbClr val="99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15" name="Oval 14"/>
          <p:cNvSpPr/>
          <p:nvPr/>
        </p:nvSpPr>
        <p:spPr>
          <a:xfrm>
            <a:off x="2895600" y="2819400"/>
            <a:ext cx="609600" cy="6096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16" name="Oval 15"/>
          <p:cNvSpPr/>
          <p:nvPr/>
        </p:nvSpPr>
        <p:spPr>
          <a:xfrm>
            <a:off x="7848600" y="2819400"/>
            <a:ext cx="609600" cy="6096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cxnSp>
        <p:nvCxnSpPr>
          <p:cNvPr id="18" name="Straight Arrow Connector 17"/>
          <p:cNvCxnSpPr>
            <a:stCxn id="14" idx="3"/>
            <a:endCxn id="16" idx="0"/>
          </p:cNvCxnSpPr>
          <p:nvPr/>
        </p:nvCxnSpPr>
        <p:spPr>
          <a:xfrm>
            <a:off x="5638800" y="2209800"/>
            <a:ext cx="2514600" cy="6096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3"/>
            <a:endCxn id="15" idx="0"/>
          </p:cNvCxnSpPr>
          <p:nvPr/>
        </p:nvCxnSpPr>
        <p:spPr>
          <a:xfrm flipH="1">
            <a:off x="3200400" y="2209800"/>
            <a:ext cx="2438400" cy="6096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4"/>
          </p:cNvCxnSpPr>
          <p:nvPr/>
        </p:nvCxnSpPr>
        <p:spPr>
          <a:xfrm>
            <a:off x="3200400" y="3429000"/>
            <a:ext cx="0" cy="9144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8153400" y="3429000"/>
            <a:ext cx="1143000" cy="9144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4"/>
          </p:cNvCxnSpPr>
          <p:nvPr/>
        </p:nvCxnSpPr>
        <p:spPr>
          <a:xfrm flipH="1">
            <a:off x="7086600" y="3429000"/>
            <a:ext cx="1066800" cy="914402"/>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517" name="TextBox 29"/>
          <p:cNvSpPr txBox="1">
            <a:spLocks noChangeArrowheads="1"/>
          </p:cNvSpPr>
          <p:nvPr/>
        </p:nvSpPr>
        <p:spPr bwMode="auto">
          <a:xfrm>
            <a:off x="4191000" y="1219200"/>
            <a:ext cx="2971800" cy="400110"/>
          </a:xfrm>
          <a:prstGeom prst="rect">
            <a:avLst/>
          </a:prstGeom>
          <a:noFill/>
          <a:ln w="9525">
            <a:noFill/>
            <a:miter lim="800000"/>
            <a:headEnd/>
            <a:tailEnd/>
          </a:ln>
        </p:spPr>
        <p:txBody>
          <a:bodyPr>
            <a:spAutoFit/>
          </a:bodyPr>
          <a:lstStyle/>
          <a:p>
            <a:pPr algn="ctr"/>
            <a:r>
              <a:rPr lang="en-US" sz="2000" dirty="0">
                <a:latin typeface="Calibri" pitchFamily="34" charset="0"/>
              </a:rPr>
              <a:t>Getting ice cream</a:t>
            </a:r>
          </a:p>
        </p:txBody>
      </p:sp>
      <p:sp>
        <p:nvSpPr>
          <p:cNvPr id="21518" name="TextBox 30"/>
          <p:cNvSpPr txBox="1">
            <a:spLocks noChangeArrowheads="1"/>
          </p:cNvSpPr>
          <p:nvPr/>
        </p:nvSpPr>
        <p:spPr bwMode="auto">
          <a:xfrm>
            <a:off x="2971800" y="2133600"/>
            <a:ext cx="2438400" cy="400110"/>
          </a:xfrm>
          <a:prstGeom prst="rect">
            <a:avLst/>
          </a:prstGeom>
          <a:noFill/>
          <a:ln w="9525">
            <a:noFill/>
            <a:miter lim="800000"/>
            <a:headEnd/>
            <a:tailEnd/>
          </a:ln>
        </p:spPr>
        <p:txBody>
          <a:bodyPr wrap="square">
            <a:spAutoFit/>
          </a:bodyPr>
          <a:lstStyle/>
          <a:p>
            <a:r>
              <a:rPr lang="en-US" sz="2000" dirty="0" smtClean="0">
                <a:latin typeface="Calibri" pitchFamily="34" charset="0"/>
              </a:rPr>
              <a:t>Get Single</a:t>
            </a:r>
            <a:endParaRPr lang="en-US" sz="2000" dirty="0">
              <a:latin typeface="Calibri" pitchFamily="34" charset="0"/>
            </a:endParaRPr>
          </a:p>
        </p:txBody>
      </p:sp>
      <p:sp>
        <p:nvSpPr>
          <p:cNvPr id="21519" name="TextBox 31"/>
          <p:cNvSpPr txBox="1">
            <a:spLocks noChangeArrowheads="1"/>
          </p:cNvSpPr>
          <p:nvPr/>
        </p:nvSpPr>
        <p:spPr bwMode="auto">
          <a:xfrm>
            <a:off x="7162800" y="2133600"/>
            <a:ext cx="1600200" cy="400110"/>
          </a:xfrm>
          <a:prstGeom prst="rect">
            <a:avLst/>
          </a:prstGeom>
          <a:noFill/>
          <a:ln w="9525">
            <a:noFill/>
            <a:miter lim="800000"/>
            <a:headEnd/>
            <a:tailEnd/>
          </a:ln>
        </p:spPr>
        <p:txBody>
          <a:bodyPr wrap="square">
            <a:spAutoFit/>
          </a:bodyPr>
          <a:lstStyle/>
          <a:p>
            <a:r>
              <a:rPr lang="en-US" sz="2000" dirty="0" smtClean="0">
                <a:latin typeface="Calibri" pitchFamily="34" charset="0"/>
              </a:rPr>
              <a:t>Get Double</a:t>
            </a:r>
            <a:endParaRPr lang="en-US" sz="2000" dirty="0">
              <a:latin typeface="Calibri" pitchFamily="34" charset="0"/>
            </a:endParaRPr>
          </a:p>
        </p:txBody>
      </p:sp>
      <p:sp>
        <p:nvSpPr>
          <p:cNvPr id="15376" name="TextBox 36"/>
          <p:cNvSpPr txBox="1">
            <a:spLocks noChangeArrowheads="1"/>
          </p:cNvSpPr>
          <p:nvPr/>
        </p:nvSpPr>
        <p:spPr bwMode="auto">
          <a:xfrm>
            <a:off x="6705600" y="3581400"/>
            <a:ext cx="1066800" cy="400110"/>
          </a:xfrm>
          <a:prstGeom prst="rect">
            <a:avLst/>
          </a:prstGeom>
          <a:noFill/>
          <a:ln w="9525">
            <a:noFill/>
            <a:miter lim="800000"/>
            <a:headEnd/>
            <a:tailEnd/>
          </a:ln>
        </p:spPr>
        <p:txBody>
          <a:bodyPr>
            <a:spAutoFit/>
          </a:bodyPr>
          <a:lstStyle/>
          <a:p>
            <a:r>
              <a:rPr lang="en-US" sz="2000" dirty="0">
                <a:latin typeface="Calibri" pitchFamily="34" charset="0"/>
              </a:rPr>
              <a:t>Oops</a:t>
            </a:r>
          </a:p>
        </p:txBody>
      </p:sp>
      <p:sp>
        <p:nvSpPr>
          <p:cNvPr id="15377" name="TextBox 37"/>
          <p:cNvSpPr txBox="1">
            <a:spLocks noChangeArrowheads="1"/>
          </p:cNvSpPr>
          <p:nvPr/>
        </p:nvSpPr>
        <p:spPr bwMode="auto">
          <a:xfrm>
            <a:off x="8947640" y="3581400"/>
            <a:ext cx="1066800" cy="400110"/>
          </a:xfrm>
          <a:prstGeom prst="rect">
            <a:avLst/>
          </a:prstGeom>
          <a:noFill/>
          <a:ln w="9525">
            <a:noFill/>
            <a:miter lim="800000"/>
            <a:headEnd/>
            <a:tailEnd/>
          </a:ln>
        </p:spPr>
        <p:txBody>
          <a:bodyPr>
            <a:spAutoFit/>
          </a:bodyPr>
          <a:lstStyle/>
          <a:p>
            <a:r>
              <a:rPr lang="en-US" sz="2000" dirty="0" smtClean="0">
                <a:latin typeface="Calibri" pitchFamily="34" charset="0"/>
              </a:rPr>
              <a:t>Whew!</a:t>
            </a:r>
            <a:endParaRPr lang="en-US" sz="20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p:bldP spid="1537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127817" y="4584660"/>
            <a:ext cx="6506002" cy="1771616"/>
          </a:xfrm>
          <a:prstGeom prst="rect">
            <a:avLst/>
          </a:prstGeom>
          <a:noFill/>
          <a:extLst>
            <a:ext uri="{909E8E84-426E-40dd-AFC4-6F175D3DCCD1}">
              <a14:hiddenFill xmlns:a14="http://schemas.microsoft.com/office/drawing/2010/main" xmlns="">
                <a:solidFill>
                  <a:srgbClr val="FFFFFF"/>
                </a:solidFill>
              </a14:hiddenFill>
            </a:ext>
          </a:extLst>
        </p:spPr>
      </p:pic>
      <p:sp>
        <p:nvSpPr>
          <p:cNvPr id="22530" name="Rectangle 2"/>
          <p:cNvSpPr>
            <a:spLocks noGrp="1" noChangeArrowheads="1"/>
          </p:cNvSpPr>
          <p:nvPr>
            <p:ph type="title"/>
          </p:nvPr>
        </p:nvSpPr>
        <p:spPr/>
        <p:txBody>
          <a:bodyPr/>
          <a:lstStyle/>
          <a:p>
            <a:r>
              <a:rPr lang="en-US" smtClean="0"/>
              <a:t>Preferences</a:t>
            </a:r>
          </a:p>
        </p:txBody>
      </p:sp>
      <p:sp>
        <p:nvSpPr>
          <p:cNvPr id="22531" name="Rectangle 3"/>
          <p:cNvSpPr>
            <a:spLocks noGrp="1" noChangeArrowheads="1"/>
          </p:cNvSpPr>
          <p:nvPr>
            <p:ph idx="1"/>
          </p:nvPr>
        </p:nvSpPr>
        <p:spPr>
          <a:xfrm>
            <a:off x="457200" y="1600200"/>
            <a:ext cx="5867400" cy="4525963"/>
          </a:xfrm>
        </p:spPr>
        <p:txBody>
          <a:bodyPr/>
          <a:lstStyle/>
          <a:p>
            <a:r>
              <a:rPr lang="en-US" sz="2400" dirty="0" smtClean="0"/>
              <a:t>An agent must have preferences among:</a:t>
            </a:r>
          </a:p>
          <a:p>
            <a:pPr lvl="1"/>
            <a:r>
              <a:rPr lang="en-US" sz="2000" dirty="0" smtClean="0"/>
              <a:t>Prizes: </a:t>
            </a:r>
            <a:r>
              <a:rPr lang="en-US" sz="2400" i="1" dirty="0" smtClean="0">
                <a:solidFill>
                  <a:srgbClr val="CC0000"/>
                </a:solidFill>
                <a:latin typeface="Times New Roman" pitchFamily="18" charset="0"/>
                <a:cs typeface="Times New Roman" pitchFamily="18" charset="0"/>
              </a:rPr>
              <a:t>A, B</a:t>
            </a:r>
            <a:r>
              <a:rPr lang="en-US" sz="2000" dirty="0" smtClean="0"/>
              <a:t>, etc.</a:t>
            </a:r>
          </a:p>
          <a:p>
            <a:pPr lvl="1"/>
            <a:r>
              <a:rPr lang="en-US" sz="2000" dirty="0" smtClean="0"/>
              <a:t>Lotteries: situations with uncertain prizes</a:t>
            </a:r>
          </a:p>
          <a:p>
            <a:endParaRPr lang="en-US" sz="2400" dirty="0" smtClean="0"/>
          </a:p>
          <a:p>
            <a:pPr lvl="1"/>
            <a:endParaRPr lang="en-US" sz="2000" dirty="0" smtClean="0"/>
          </a:p>
          <a:p>
            <a:pPr lvl="1"/>
            <a:endParaRPr lang="en-US" sz="2000" dirty="0" smtClean="0"/>
          </a:p>
          <a:p>
            <a:r>
              <a:rPr lang="en-US" sz="2400" dirty="0" smtClean="0"/>
              <a:t>Notation:</a:t>
            </a:r>
          </a:p>
          <a:p>
            <a:pPr lvl="1"/>
            <a:r>
              <a:rPr lang="en-US" sz="2000" dirty="0" smtClean="0"/>
              <a:t>Preference:</a:t>
            </a:r>
          </a:p>
          <a:p>
            <a:pPr lvl="1"/>
            <a:r>
              <a:rPr lang="en-US" sz="2000" dirty="0" smtClean="0"/>
              <a:t>Indifference:</a:t>
            </a:r>
          </a:p>
          <a:p>
            <a:endParaRPr lang="en-US" sz="2400" dirty="0" smtClean="0"/>
          </a:p>
        </p:txBody>
      </p:sp>
      <p:pic>
        <p:nvPicPr>
          <p:cNvPr id="22533" name="Picture 5" descr="txp_fig"/>
          <p:cNvPicPr>
            <a:picLocks noChangeAspect="1" noChangeArrowheads="1"/>
          </p:cNvPicPr>
          <p:nvPr>
            <p:custDataLst>
              <p:tags r:id="rId1"/>
            </p:custDataLst>
          </p:nvPr>
        </p:nvPicPr>
        <p:blipFill>
          <a:blip r:embed="rId7" cstate="print"/>
          <a:srcRect r="85012" b="-16667"/>
          <a:stretch>
            <a:fillRect/>
          </a:stretch>
        </p:blipFill>
        <p:spPr bwMode="auto">
          <a:xfrm>
            <a:off x="2743200" y="4876800"/>
            <a:ext cx="914400" cy="255588"/>
          </a:xfrm>
          <a:prstGeom prst="rect">
            <a:avLst/>
          </a:prstGeom>
          <a:noFill/>
          <a:ln w="9525">
            <a:noFill/>
            <a:miter lim="800000"/>
            <a:headEnd/>
            <a:tailEnd/>
          </a:ln>
        </p:spPr>
      </p:pic>
      <p:pic>
        <p:nvPicPr>
          <p:cNvPr id="22534" name="Picture 6" descr="txp_fig"/>
          <p:cNvPicPr>
            <a:picLocks noChangeAspect="1" noChangeArrowheads="1"/>
          </p:cNvPicPr>
          <p:nvPr>
            <p:custDataLst>
              <p:tags r:id="rId2"/>
            </p:custDataLst>
          </p:nvPr>
        </p:nvPicPr>
        <p:blipFill>
          <a:blip r:embed="rId8" cstate="print"/>
          <a:srcRect r="77951" b="13253"/>
          <a:stretch>
            <a:fillRect/>
          </a:stretch>
        </p:blipFill>
        <p:spPr bwMode="auto">
          <a:xfrm>
            <a:off x="2743200" y="4522176"/>
            <a:ext cx="990600" cy="228600"/>
          </a:xfrm>
          <a:prstGeom prst="rect">
            <a:avLst/>
          </a:prstGeom>
          <a:noFill/>
          <a:ln w="9525">
            <a:noFill/>
            <a:miter lim="800000"/>
            <a:headEnd/>
            <a:tailEnd/>
          </a:ln>
        </p:spPr>
      </p:pic>
      <p:pic>
        <p:nvPicPr>
          <p:cNvPr id="22536" name="Picture 8" descr="txp_fig"/>
          <p:cNvPicPr>
            <a:picLocks noChangeAspect="1" noChangeArrowheads="1"/>
          </p:cNvPicPr>
          <p:nvPr>
            <p:custDataLst>
              <p:tags r:id="rId3"/>
            </p:custDataLst>
          </p:nvPr>
        </p:nvPicPr>
        <p:blipFill>
          <a:blip r:embed="rId9" cstate="print"/>
          <a:srcRect/>
          <a:stretch>
            <a:fillRect/>
          </a:stretch>
        </p:blipFill>
        <p:spPr bwMode="auto">
          <a:xfrm>
            <a:off x="1905000" y="3048000"/>
            <a:ext cx="2997200" cy="292100"/>
          </a:xfrm>
          <a:prstGeom prst="rect">
            <a:avLst/>
          </a:prstGeom>
          <a:noFill/>
          <a:ln w="9525">
            <a:noFill/>
            <a:miter lim="800000"/>
            <a:headEnd/>
            <a:tailEnd/>
          </a:ln>
        </p:spPr>
      </p:pic>
      <p:sp>
        <p:nvSpPr>
          <p:cNvPr id="10" name="Oval 9"/>
          <p:cNvSpPr/>
          <p:nvPr/>
        </p:nvSpPr>
        <p:spPr>
          <a:xfrm>
            <a:off x="9677400" y="221998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 name="Straight Arrow Connector 10"/>
          <p:cNvCxnSpPr>
            <a:stCxn id="10" idx="4"/>
          </p:cNvCxnSpPr>
          <p:nvPr/>
        </p:nvCxnSpPr>
        <p:spPr>
          <a:xfrm flipH="1">
            <a:off x="9144000" y="2677180"/>
            <a:ext cx="762000" cy="9144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906000" y="2677180"/>
            <a:ext cx="838200" cy="9144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839200" y="3591580"/>
            <a:ext cx="2514600" cy="523220"/>
          </a:xfrm>
          <a:prstGeom prst="rect">
            <a:avLst/>
          </a:prstGeom>
          <a:noFill/>
        </p:spPr>
        <p:txBody>
          <a:bodyPr wrap="square" rtlCol="0">
            <a:spAutoFit/>
          </a:bodyPr>
          <a:lstStyle/>
          <a:p>
            <a:r>
              <a:rPr lang="en-US" sz="2800" i="1" dirty="0" smtClean="0">
                <a:solidFill>
                  <a:srgbClr val="C00000"/>
                </a:solidFill>
                <a:latin typeface="Times New Roman" pitchFamily="18" charset="0"/>
                <a:cs typeface="Times New Roman" pitchFamily="18" charset="0"/>
              </a:rPr>
              <a:t>A                  B</a:t>
            </a:r>
            <a:endParaRPr lang="en-US" sz="2800" i="1" dirty="0">
              <a:solidFill>
                <a:srgbClr val="C00000"/>
              </a:solidFill>
              <a:latin typeface="Times New Roman" pitchFamily="18" charset="0"/>
              <a:cs typeface="Times New Roman" pitchFamily="18" charset="0"/>
            </a:endParaRPr>
          </a:p>
        </p:txBody>
      </p:sp>
      <p:sp>
        <p:nvSpPr>
          <p:cNvPr id="24" name="TextBox 23"/>
          <p:cNvSpPr txBox="1"/>
          <p:nvPr/>
        </p:nvSpPr>
        <p:spPr>
          <a:xfrm>
            <a:off x="9067800" y="2753380"/>
            <a:ext cx="2514600" cy="461665"/>
          </a:xfrm>
          <a:prstGeom prst="rect">
            <a:avLst/>
          </a:prstGeom>
          <a:noFill/>
        </p:spPr>
        <p:txBody>
          <a:bodyPr wrap="square" rtlCol="0">
            <a:spAutoFit/>
          </a:bodyPr>
          <a:lstStyle/>
          <a:p>
            <a:r>
              <a:rPr lang="en-US" sz="2400" i="1" dirty="0" smtClean="0">
                <a:latin typeface="Times New Roman" pitchFamily="18" charset="0"/>
                <a:cs typeface="Times New Roman" pitchFamily="18" charset="0"/>
              </a:rPr>
              <a:t>p                </a:t>
            </a:r>
            <a:r>
              <a:rPr lang="en-US" sz="2400" dirty="0" smtClean="0">
                <a:latin typeface="Times New Roman" pitchFamily="18" charset="0"/>
                <a:cs typeface="Times New Roman" pitchFamily="18" charset="0"/>
              </a:rPr>
              <a:t>1</a:t>
            </a:r>
            <a:r>
              <a:rPr lang="en-US" sz="2400" i="1" dirty="0" smtClean="0">
                <a:latin typeface="Times New Roman" pitchFamily="18" charset="0"/>
                <a:cs typeface="Times New Roman" pitchFamily="18" charset="0"/>
              </a:rPr>
              <a:t>-p</a:t>
            </a:r>
            <a:endParaRPr lang="en-US" sz="2400" i="1" dirty="0">
              <a:latin typeface="Times New Roman" pitchFamily="18" charset="0"/>
              <a:cs typeface="Times New Roman" pitchFamily="18" charset="0"/>
            </a:endParaRPr>
          </a:p>
        </p:txBody>
      </p:sp>
      <p:sp>
        <p:nvSpPr>
          <p:cNvPr id="25" name="Rounded Rectangle 24"/>
          <p:cNvSpPr/>
          <p:nvPr/>
        </p:nvSpPr>
        <p:spPr>
          <a:xfrm>
            <a:off x="8534400" y="2057400"/>
            <a:ext cx="2819400" cy="213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9067800" y="1447800"/>
            <a:ext cx="2514600" cy="523220"/>
          </a:xfrm>
          <a:prstGeom prst="rect">
            <a:avLst/>
          </a:prstGeom>
          <a:noFill/>
        </p:spPr>
        <p:txBody>
          <a:bodyPr wrap="square" rtlCol="0">
            <a:spAutoFit/>
          </a:bodyPr>
          <a:lstStyle/>
          <a:p>
            <a:r>
              <a:rPr lang="en-US" sz="2800" dirty="0" smtClean="0">
                <a:latin typeface="Calibri" pitchFamily="34" charset="0"/>
                <a:cs typeface="Times New Roman" pitchFamily="18" charset="0"/>
              </a:rPr>
              <a:t>  A Lottery</a:t>
            </a:r>
            <a:endParaRPr lang="en-US" sz="2800" i="1" dirty="0">
              <a:latin typeface="Times New Roman" pitchFamily="18" charset="0"/>
              <a:cs typeface="Times New Roman" pitchFamily="18" charset="0"/>
            </a:endParaRPr>
          </a:p>
        </p:txBody>
      </p:sp>
      <p:sp>
        <p:nvSpPr>
          <p:cNvPr id="27" name="TextBox 26"/>
          <p:cNvSpPr txBox="1"/>
          <p:nvPr/>
        </p:nvSpPr>
        <p:spPr>
          <a:xfrm>
            <a:off x="6477000" y="1447800"/>
            <a:ext cx="2514600" cy="523220"/>
          </a:xfrm>
          <a:prstGeom prst="rect">
            <a:avLst/>
          </a:prstGeom>
          <a:noFill/>
        </p:spPr>
        <p:txBody>
          <a:bodyPr wrap="square" rtlCol="0">
            <a:spAutoFit/>
          </a:bodyPr>
          <a:lstStyle/>
          <a:p>
            <a:r>
              <a:rPr lang="en-US" sz="2800" dirty="0" smtClean="0">
                <a:latin typeface="Calibri" pitchFamily="34" charset="0"/>
                <a:cs typeface="Times New Roman" pitchFamily="18" charset="0"/>
              </a:rPr>
              <a:t>  A Prize</a:t>
            </a:r>
            <a:endParaRPr lang="en-US" sz="2800" i="1" dirty="0">
              <a:latin typeface="Times New Roman" pitchFamily="18" charset="0"/>
              <a:cs typeface="Times New Roman" pitchFamily="18" charset="0"/>
            </a:endParaRPr>
          </a:p>
        </p:txBody>
      </p:sp>
      <p:sp>
        <p:nvSpPr>
          <p:cNvPr id="28" name="Rounded Rectangle 27"/>
          <p:cNvSpPr/>
          <p:nvPr/>
        </p:nvSpPr>
        <p:spPr>
          <a:xfrm>
            <a:off x="6781800" y="2057400"/>
            <a:ext cx="838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010400" y="2209800"/>
            <a:ext cx="457200" cy="523220"/>
          </a:xfrm>
          <a:prstGeom prst="rect">
            <a:avLst/>
          </a:prstGeom>
          <a:noFill/>
        </p:spPr>
        <p:txBody>
          <a:bodyPr wrap="square" rtlCol="0">
            <a:spAutoFit/>
          </a:bodyPr>
          <a:lstStyle/>
          <a:p>
            <a:r>
              <a:rPr lang="en-US" sz="2800" i="1" dirty="0" smtClean="0">
                <a:solidFill>
                  <a:srgbClr val="C00000"/>
                </a:solidFill>
                <a:latin typeface="Times New Roman" pitchFamily="18" charset="0"/>
                <a:cs typeface="Times New Roman" pitchFamily="18" charset="0"/>
              </a:rPr>
              <a:t>A</a:t>
            </a:r>
            <a:endParaRPr lang="en-US" sz="2800" i="1" dirty="0">
              <a:solidFill>
                <a:srgbClr val="C00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P spid="24" grpId="0"/>
      <p:bldP spid="25" grpId="0" animBg="1"/>
      <p:bldP spid="26" grpId="0"/>
      <p:bldP spid="27" grpId="0"/>
      <p:bldP spid="28" grpId="0" animBg="1"/>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372615"/>
            <a:ext cx="7620000" cy="487899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Rationality</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1" name="Picture 2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98543" y="3272539"/>
            <a:ext cx="3642140" cy="3249613"/>
          </a:xfrm>
          <a:prstGeom prst="rect">
            <a:avLst/>
          </a:prstGeom>
          <a:noFill/>
          <a:extLst>
            <a:ext uri="{909E8E84-426E-40dd-AFC4-6F175D3DCCD1}">
              <a14:hiddenFill xmlns:a14="http://schemas.microsoft.com/office/drawing/2010/main" xmlns="">
                <a:solidFill>
                  <a:srgbClr val="FFFFFF"/>
                </a:solidFill>
              </a14:hiddenFill>
            </a:ext>
          </a:extLst>
        </p:spPr>
      </p:pic>
      <p:sp>
        <p:nvSpPr>
          <p:cNvPr id="11267" name="Rectangle 3"/>
          <p:cNvSpPr>
            <a:spLocks noGrp="1" noChangeArrowheads="1"/>
          </p:cNvSpPr>
          <p:nvPr>
            <p:ph idx="1"/>
          </p:nvPr>
        </p:nvSpPr>
        <p:spPr>
          <a:xfrm>
            <a:off x="457200" y="1524000"/>
            <a:ext cx="10896600" cy="4525963"/>
          </a:xfrm>
        </p:spPr>
        <p:txBody>
          <a:bodyPr/>
          <a:lstStyle/>
          <a:p>
            <a:pPr>
              <a:lnSpc>
                <a:spcPct val="90000"/>
              </a:lnSpc>
            </a:pPr>
            <a:r>
              <a:rPr lang="en-US" sz="2400" dirty="0" smtClean="0"/>
              <a:t>We want some constraints on preferences before we call them rational, such as:</a:t>
            </a:r>
          </a:p>
          <a:p>
            <a:pPr lvl="1">
              <a:lnSpc>
                <a:spcPct val="90000"/>
              </a:lnSpc>
            </a:pPr>
            <a:endParaRPr lang="en-US" sz="2000" dirty="0" smtClean="0"/>
          </a:p>
          <a:p>
            <a:pPr lvl="1">
              <a:lnSpc>
                <a:spcPct val="90000"/>
              </a:lnSpc>
            </a:pPr>
            <a:endParaRPr lang="en-US" sz="2000" dirty="0" smtClean="0"/>
          </a:p>
          <a:p>
            <a:pPr>
              <a:lnSpc>
                <a:spcPct val="90000"/>
              </a:lnSpc>
            </a:pPr>
            <a:endParaRPr lang="en-US" sz="2400" dirty="0" smtClean="0"/>
          </a:p>
          <a:p>
            <a:pPr>
              <a:lnSpc>
                <a:spcPct val="90000"/>
              </a:lnSpc>
            </a:pPr>
            <a:endParaRPr lang="en-US" sz="2400" dirty="0" smtClean="0"/>
          </a:p>
          <a:p>
            <a:pPr>
              <a:lnSpc>
                <a:spcPct val="90000"/>
              </a:lnSpc>
            </a:pPr>
            <a:endParaRPr lang="en-US" sz="2400" dirty="0" smtClean="0"/>
          </a:p>
          <a:p>
            <a:pPr>
              <a:lnSpc>
                <a:spcPct val="90000"/>
              </a:lnSpc>
            </a:pPr>
            <a:r>
              <a:rPr lang="en-US" sz="2400" dirty="0" smtClean="0"/>
              <a:t>For example: an agent with </a:t>
            </a:r>
            <a:r>
              <a:rPr lang="en-US" sz="2400" dirty="0" smtClean="0">
                <a:solidFill>
                  <a:srgbClr val="C00000"/>
                </a:solidFill>
              </a:rPr>
              <a:t>intransitive preferences</a:t>
            </a:r>
            <a:r>
              <a:rPr lang="en-US" sz="2400" dirty="0" smtClean="0"/>
              <a:t> can</a:t>
            </a:r>
          </a:p>
          <a:p>
            <a:pPr>
              <a:lnSpc>
                <a:spcPct val="90000"/>
              </a:lnSpc>
              <a:spcBef>
                <a:spcPts val="0"/>
              </a:spcBef>
              <a:buNone/>
            </a:pPr>
            <a:r>
              <a:rPr lang="en-US" sz="2400" dirty="0" smtClean="0">
                <a:solidFill>
                  <a:srgbClr val="C00000"/>
                </a:solidFill>
              </a:rPr>
              <a:t>	</a:t>
            </a:r>
            <a:r>
              <a:rPr lang="en-US" sz="2400" dirty="0" smtClean="0"/>
              <a:t>be induced to give away all of its money</a:t>
            </a:r>
          </a:p>
          <a:p>
            <a:pPr lvl="1">
              <a:lnSpc>
                <a:spcPct val="90000"/>
              </a:lnSpc>
            </a:pPr>
            <a:r>
              <a:rPr lang="en-US" sz="2000" dirty="0" smtClean="0"/>
              <a:t>If B &gt; C, then an agent with C would pay (say) 1 cent to get B</a:t>
            </a:r>
          </a:p>
          <a:p>
            <a:pPr lvl="1">
              <a:lnSpc>
                <a:spcPct val="90000"/>
              </a:lnSpc>
            </a:pPr>
            <a:r>
              <a:rPr lang="en-US" sz="2000" dirty="0" smtClean="0"/>
              <a:t>If A &gt; B, then an agent with B would pay (say) 1 cent to get A</a:t>
            </a:r>
          </a:p>
          <a:p>
            <a:pPr lvl="1">
              <a:lnSpc>
                <a:spcPct val="90000"/>
              </a:lnSpc>
            </a:pPr>
            <a:r>
              <a:rPr lang="en-US" sz="2000" dirty="0" smtClean="0"/>
              <a:t>If C &gt; A, then an agent with A would pay (say) 1 cent to get C</a:t>
            </a:r>
          </a:p>
        </p:txBody>
      </p:sp>
      <p:sp>
        <p:nvSpPr>
          <p:cNvPr id="8" name="Rounded Rectangle 7"/>
          <p:cNvSpPr/>
          <p:nvPr/>
        </p:nvSpPr>
        <p:spPr>
          <a:xfrm>
            <a:off x="2667000" y="2209800"/>
            <a:ext cx="6858000" cy="609600"/>
          </a:xfrm>
          <a:prstGeom prst="round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Rectangle 2"/>
          <p:cNvSpPr>
            <a:spLocks noGrp="1" noChangeArrowheads="1"/>
          </p:cNvSpPr>
          <p:nvPr>
            <p:ph type="title"/>
          </p:nvPr>
        </p:nvSpPr>
        <p:spPr/>
        <p:txBody>
          <a:bodyPr/>
          <a:lstStyle/>
          <a:p>
            <a:r>
              <a:rPr lang="en-US" smtClean="0"/>
              <a:t>Rational Preferences</a:t>
            </a:r>
          </a:p>
        </p:txBody>
      </p:sp>
      <p:graphicFrame>
        <p:nvGraphicFramePr>
          <p:cNvPr id="1026" name="Object 2"/>
          <p:cNvGraphicFramePr>
            <a:graphicFrameLocks noChangeAspect="1"/>
          </p:cNvGraphicFramePr>
          <p:nvPr/>
        </p:nvGraphicFramePr>
        <p:xfrm>
          <a:off x="5594840" y="2329160"/>
          <a:ext cx="3657600" cy="409575"/>
        </p:xfrm>
        <a:graphic>
          <a:graphicData uri="http://schemas.openxmlformats.org/presentationml/2006/ole">
            <mc:AlternateContent xmlns:mc="http://schemas.openxmlformats.org/markup-compatibility/2006">
              <mc:Choice xmlns:v="urn:schemas-microsoft-com:vml" Requires="v">
                <p:oleObj spid="_x0000_s1109" name="Equation" r:id="rId5" imgW="1815840" imgH="203040" progId="Equation.3">
                  <p:embed/>
                </p:oleObj>
              </mc:Choice>
              <mc:Fallback>
                <p:oleObj name="Equation" r:id="rId5" imgW="1815840" imgH="20304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4840" y="2329160"/>
                        <a:ext cx="3657600" cy="4095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 name="TextBox 6"/>
          <p:cNvSpPr txBox="1"/>
          <p:nvPr/>
        </p:nvSpPr>
        <p:spPr>
          <a:xfrm>
            <a:off x="2819400" y="2281535"/>
            <a:ext cx="3048000" cy="461665"/>
          </a:xfrm>
          <a:prstGeom prst="rect">
            <a:avLst/>
          </a:prstGeom>
          <a:noFill/>
        </p:spPr>
        <p:txBody>
          <a:bodyPr wrap="square" rtlCol="0">
            <a:spAutoFit/>
          </a:bodyPr>
          <a:lstStyle/>
          <a:p>
            <a:r>
              <a:rPr lang="en-US" sz="2400" dirty="0" smtClean="0">
                <a:latin typeface="Calibri" pitchFamily="34" charset="0"/>
              </a:rPr>
              <a:t>Axiom of Transitivity:</a:t>
            </a:r>
            <a:endParaRPr lang="en-US" sz="24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38594" y="1785276"/>
            <a:ext cx="5296017" cy="3700462"/>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ounded Rectangle 5"/>
          <p:cNvSpPr/>
          <p:nvPr/>
        </p:nvSpPr>
        <p:spPr>
          <a:xfrm>
            <a:off x="1066800" y="1900535"/>
            <a:ext cx="5715000" cy="3657600"/>
          </a:xfrm>
          <a:prstGeom prst="roundRect">
            <a:avLst>
              <a:gd name="adj" fmla="val 9367"/>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4" name="Rectangle 2"/>
          <p:cNvSpPr>
            <a:spLocks noGrp="1" noChangeArrowheads="1"/>
          </p:cNvSpPr>
          <p:nvPr>
            <p:ph type="title"/>
          </p:nvPr>
        </p:nvSpPr>
        <p:spPr/>
        <p:txBody>
          <a:bodyPr/>
          <a:lstStyle/>
          <a:p>
            <a:r>
              <a:rPr lang="en-US" smtClean="0"/>
              <a:t>Rational Preferences</a:t>
            </a:r>
          </a:p>
        </p:txBody>
      </p:sp>
      <p:pic>
        <p:nvPicPr>
          <p:cNvPr id="23556" name="Picture 4" descr="txp_fig"/>
          <p:cNvPicPr>
            <a:picLocks noChangeAspect="1" noChangeArrowheads="1"/>
          </p:cNvPicPr>
          <p:nvPr>
            <p:custDataLst>
              <p:tags r:id="rId1"/>
            </p:custDataLst>
          </p:nvPr>
        </p:nvPicPr>
        <p:blipFill>
          <a:blip r:embed="rId5" cstate="print">
            <a:clrChange>
              <a:clrFrom>
                <a:srgbClr val="FFFFFF"/>
              </a:clrFrom>
              <a:clrTo>
                <a:srgbClr val="FFFFFF">
                  <a:alpha val="0"/>
                </a:srgbClr>
              </a:clrTo>
            </a:clrChange>
          </a:blip>
          <a:srcRect/>
          <a:stretch>
            <a:fillRect/>
          </a:stretch>
        </p:blipFill>
        <p:spPr bwMode="auto">
          <a:xfrm>
            <a:off x="1295400" y="2052935"/>
            <a:ext cx="5181600" cy="3313112"/>
          </a:xfrm>
          <a:prstGeom prst="rect">
            <a:avLst/>
          </a:prstGeom>
          <a:noFill/>
          <a:ln w="9525">
            <a:noFill/>
            <a:miter lim="800000"/>
            <a:headEnd/>
            <a:tailEnd/>
          </a:ln>
        </p:spPr>
      </p:pic>
      <p:sp>
        <p:nvSpPr>
          <p:cNvPr id="7" name="TextBox 6"/>
          <p:cNvSpPr txBox="1"/>
          <p:nvPr/>
        </p:nvSpPr>
        <p:spPr>
          <a:xfrm>
            <a:off x="0" y="5862935"/>
            <a:ext cx="12192000" cy="461665"/>
          </a:xfrm>
          <a:prstGeom prst="rect">
            <a:avLst/>
          </a:prstGeom>
          <a:noFill/>
        </p:spPr>
        <p:txBody>
          <a:bodyPr wrap="square" rtlCol="0">
            <a:spAutoFit/>
          </a:bodyPr>
          <a:lstStyle/>
          <a:p>
            <a:pPr algn="ctr"/>
            <a:r>
              <a:rPr lang="en-US" sz="2400" dirty="0" smtClean="0">
                <a:latin typeface="Calibri" pitchFamily="34" charset="0"/>
              </a:rPr>
              <a:t>Theorem: Rational preferences imply behavior describable as maximization of expected utility</a:t>
            </a:r>
          </a:p>
        </p:txBody>
      </p:sp>
      <p:sp>
        <p:nvSpPr>
          <p:cNvPr id="9" name="TextBox 8"/>
          <p:cNvSpPr txBox="1"/>
          <p:nvPr/>
        </p:nvSpPr>
        <p:spPr>
          <a:xfrm>
            <a:off x="1066800" y="1290935"/>
            <a:ext cx="5715000" cy="523220"/>
          </a:xfrm>
          <a:prstGeom prst="rect">
            <a:avLst/>
          </a:prstGeom>
          <a:noFill/>
        </p:spPr>
        <p:txBody>
          <a:bodyPr wrap="square" rtlCol="0">
            <a:spAutoFit/>
          </a:bodyPr>
          <a:lstStyle/>
          <a:p>
            <a:pPr algn="ctr"/>
            <a:r>
              <a:rPr lang="en-US" sz="2800" dirty="0" smtClean="0">
                <a:latin typeface="Calibri" pitchFamily="34" charset="0"/>
              </a:rPr>
              <a:t>The Axioms of Rationality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33729" y="1834588"/>
            <a:ext cx="3672377" cy="1431808"/>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56173" y="1470022"/>
            <a:ext cx="3626227" cy="2568577"/>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10539" y="1460973"/>
            <a:ext cx="3674720" cy="1974850"/>
          </a:xfrm>
          <a:prstGeom prst="rect">
            <a:avLst/>
          </a:prstGeom>
          <a:noFill/>
          <a:extLst>
            <a:ext uri="{909E8E84-426E-40dd-AFC4-6F175D3DCCD1}">
              <a14:hiddenFill xmlns:a14="http://schemas.microsoft.com/office/drawing/2010/main" xmlns="">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dirty="0" smtClean="0"/>
              <a:t>Worst-Case vs. Average Case</a:t>
            </a:r>
          </a:p>
        </p:txBody>
      </p:sp>
      <p:sp>
        <p:nvSpPr>
          <p:cNvPr id="16388" name="AutoShape 5"/>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6402" name="Text Box 19"/>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
        <p:nvSpPr>
          <p:cNvPr id="24" name="Oval 15"/>
          <p:cNvSpPr>
            <a:spLocks noChangeArrowheads="1"/>
          </p:cNvSpPr>
          <p:nvPr/>
        </p:nvSpPr>
        <p:spPr bwMode="auto">
          <a:xfrm>
            <a:off x="5029200" y="30480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25" name="Oval 16"/>
          <p:cNvSpPr>
            <a:spLocks noChangeArrowheads="1"/>
          </p:cNvSpPr>
          <p:nvPr/>
        </p:nvSpPr>
        <p:spPr bwMode="auto">
          <a:xfrm>
            <a:off x="6553200" y="30480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26" name="TextBox 25"/>
          <p:cNvSpPr txBox="1"/>
          <p:nvPr/>
        </p:nvSpPr>
        <p:spPr>
          <a:xfrm>
            <a:off x="0" y="5257800"/>
            <a:ext cx="12192000" cy="523220"/>
          </a:xfrm>
          <a:prstGeom prst="rect">
            <a:avLst/>
          </a:prstGeom>
          <a:noFill/>
        </p:spPr>
        <p:txBody>
          <a:bodyPr wrap="square" rtlCol="0">
            <a:spAutoFit/>
          </a:bodyPr>
          <a:lstStyle/>
          <a:p>
            <a:pPr algn="ctr"/>
            <a:r>
              <a:rPr lang="en-US" sz="2800" dirty="0" smtClean="0">
                <a:latin typeface="Calibri" pitchFamily="34" charset="0"/>
              </a:rPr>
              <a:t>Idea: Uncertain outcomes controlled by chance, not an adversary!</a:t>
            </a:r>
            <a:endParaRPr lang="en-US" sz="28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0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638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39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nimBg="1"/>
      <p:bldP spid="16390" grpId="0" animBg="1"/>
      <p:bldP spid="24"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42214" y="1713765"/>
            <a:ext cx="2432050" cy="2912528"/>
          </a:xfrm>
          <a:prstGeom prst="rect">
            <a:avLst/>
          </a:prstGeom>
          <a:noFill/>
          <a:extLst>
            <a:ext uri="{909E8E84-426E-40dd-AFC4-6F175D3DCCD1}">
              <a14:hiddenFill xmlns:a14="http://schemas.microsoft.com/office/drawing/2010/main" xmlns="">
                <a:solidFill>
                  <a:srgbClr val="FFFFFF"/>
                </a:solidFill>
              </a14:hiddenFill>
            </a:ext>
          </a:extLst>
        </p:spPr>
      </p:pic>
      <p:sp>
        <p:nvSpPr>
          <p:cNvPr id="1158147" name="Rectangle 3"/>
          <p:cNvSpPr>
            <a:spLocks noGrp="1" noChangeArrowheads="1"/>
          </p:cNvSpPr>
          <p:nvPr>
            <p:ph idx="1"/>
          </p:nvPr>
        </p:nvSpPr>
        <p:spPr>
          <a:xfrm>
            <a:off x="457200" y="1600200"/>
            <a:ext cx="11353800" cy="4876800"/>
          </a:xfrm>
        </p:spPr>
        <p:txBody>
          <a:bodyPr/>
          <a:lstStyle/>
          <a:p>
            <a:pPr>
              <a:lnSpc>
                <a:spcPct val="80000"/>
              </a:lnSpc>
            </a:pPr>
            <a:r>
              <a:rPr lang="en-US" sz="2400" dirty="0" smtClean="0"/>
              <a:t>Theorem [Ramsey, 1931; von Neumann &amp; Morgenstern, 1944]</a:t>
            </a:r>
          </a:p>
          <a:p>
            <a:pPr lvl="1">
              <a:lnSpc>
                <a:spcPct val="80000"/>
              </a:lnSpc>
            </a:pPr>
            <a:r>
              <a:rPr lang="en-US" sz="2000" dirty="0" smtClean="0"/>
              <a:t>Given any preferences satisfying these constraints, there exists a real-valued</a:t>
            </a:r>
          </a:p>
          <a:p>
            <a:pPr lvl="1">
              <a:lnSpc>
                <a:spcPct val="80000"/>
              </a:lnSpc>
              <a:spcBef>
                <a:spcPts val="200"/>
              </a:spcBef>
              <a:buNone/>
            </a:pPr>
            <a:r>
              <a:rPr lang="en-US" sz="2000" dirty="0" smtClean="0"/>
              <a:t>	function U such that:</a:t>
            </a:r>
          </a:p>
          <a:p>
            <a:pPr lvl="1">
              <a:lnSpc>
                <a:spcPct val="80000"/>
              </a:lnSpc>
            </a:pPr>
            <a:endParaRPr lang="en-US" sz="2000" dirty="0" smtClean="0"/>
          </a:p>
          <a:p>
            <a:pPr lvl="1">
              <a:lnSpc>
                <a:spcPct val="80000"/>
              </a:lnSpc>
            </a:pPr>
            <a:endParaRPr lang="en-US" sz="2000" dirty="0" smtClean="0"/>
          </a:p>
          <a:p>
            <a:pPr lvl="1">
              <a:lnSpc>
                <a:spcPct val="80000"/>
              </a:lnSpc>
            </a:pPr>
            <a:endParaRPr lang="en-US" sz="2000" dirty="0" smtClean="0"/>
          </a:p>
          <a:p>
            <a:pPr lvl="1">
              <a:lnSpc>
                <a:spcPct val="80000"/>
              </a:lnSpc>
            </a:pPr>
            <a:endParaRPr lang="en-US" sz="2000" dirty="0" smtClean="0"/>
          </a:p>
          <a:p>
            <a:pPr lvl="1">
              <a:lnSpc>
                <a:spcPct val="80000"/>
              </a:lnSpc>
            </a:pPr>
            <a:endParaRPr lang="en-US" sz="2000" dirty="0" smtClean="0"/>
          </a:p>
          <a:p>
            <a:pPr lvl="1">
              <a:lnSpc>
                <a:spcPct val="80000"/>
              </a:lnSpc>
            </a:pPr>
            <a:r>
              <a:rPr lang="en-US" sz="2000" dirty="0" smtClean="0"/>
              <a:t>I.e. values assigned by U preserve preferences of both prizes and lotteries!</a:t>
            </a:r>
          </a:p>
          <a:p>
            <a:pPr lvl="2">
              <a:lnSpc>
                <a:spcPct val="80000"/>
              </a:lnSpc>
            </a:pPr>
            <a:endParaRPr lang="en-US" sz="1600" dirty="0" smtClean="0"/>
          </a:p>
          <a:p>
            <a:pPr lvl="2">
              <a:lnSpc>
                <a:spcPct val="80000"/>
              </a:lnSpc>
            </a:pPr>
            <a:endParaRPr lang="en-US" sz="1600" dirty="0" smtClean="0"/>
          </a:p>
          <a:p>
            <a:pPr>
              <a:lnSpc>
                <a:spcPct val="80000"/>
              </a:lnSpc>
            </a:pPr>
            <a:r>
              <a:rPr lang="en-US" sz="2400" dirty="0" smtClean="0"/>
              <a:t>Maximum expected utility (MEU) principle:</a:t>
            </a:r>
          </a:p>
          <a:p>
            <a:pPr lvl="1">
              <a:lnSpc>
                <a:spcPct val="80000"/>
              </a:lnSpc>
            </a:pPr>
            <a:r>
              <a:rPr lang="en-US" sz="2000" dirty="0" smtClean="0"/>
              <a:t>Choose the action that maximizes expected utility</a:t>
            </a:r>
          </a:p>
          <a:p>
            <a:pPr lvl="1">
              <a:lnSpc>
                <a:spcPct val="80000"/>
              </a:lnSpc>
            </a:pPr>
            <a:r>
              <a:rPr lang="en-US" sz="2000" dirty="0" smtClean="0"/>
              <a:t>Note: an agent can be entirely rational (consistent with MEU) without ever representing or manipulating utilities and probabilities</a:t>
            </a:r>
          </a:p>
          <a:p>
            <a:pPr lvl="1">
              <a:lnSpc>
                <a:spcPct val="80000"/>
              </a:lnSpc>
            </a:pPr>
            <a:r>
              <a:rPr lang="en-US" sz="2000" dirty="0" smtClean="0"/>
              <a:t>E.g., a lookup table for perfect tic-tac-toe, a reflex vacuum cleaner</a:t>
            </a:r>
          </a:p>
        </p:txBody>
      </p:sp>
      <p:sp>
        <p:nvSpPr>
          <p:cNvPr id="24578" name="Rectangle 2"/>
          <p:cNvSpPr>
            <a:spLocks noGrp="1" noChangeArrowheads="1"/>
          </p:cNvSpPr>
          <p:nvPr>
            <p:ph type="title"/>
          </p:nvPr>
        </p:nvSpPr>
        <p:spPr/>
        <p:txBody>
          <a:bodyPr/>
          <a:lstStyle/>
          <a:p>
            <a:r>
              <a:rPr lang="en-US" smtClean="0"/>
              <a:t>MEU Principle</a:t>
            </a:r>
          </a:p>
        </p:txBody>
      </p:sp>
      <p:pic>
        <p:nvPicPr>
          <p:cNvPr id="24580" name="Picture 4" descr="txp_fig"/>
          <p:cNvPicPr>
            <a:picLocks noChangeAspect="1" noChangeArrowheads="1"/>
          </p:cNvPicPr>
          <p:nvPr>
            <p:custDataLst>
              <p:tags r:id="rId1"/>
            </p:custDataLst>
          </p:nvPr>
        </p:nvPicPr>
        <p:blipFill>
          <a:blip r:embed="rId5" cstate="print"/>
          <a:srcRect/>
          <a:stretch>
            <a:fillRect/>
          </a:stretch>
        </p:blipFill>
        <p:spPr bwMode="auto">
          <a:xfrm>
            <a:off x="2057400" y="2773362"/>
            <a:ext cx="5889625" cy="9604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8147">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8147">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8147">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814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10764" y="1276350"/>
            <a:ext cx="5960434" cy="489585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Human Utilities</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81459" y="1726213"/>
            <a:ext cx="3615489" cy="3436260"/>
          </a:xfrm>
          <a:prstGeom prst="rect">
            <a:avLst/>
          </a:prstGeom>
          <a:noFill/>
          <a:extLst>
            <a:ext uri="{909E8E84-426E-40dd-AFC4-6F175D3DCCD1}">
              <a14:hiddenFill xmlns:a14="http://schemas.microsoft.com/office/drawing/2010/main" xmlns="">
                <a:solidFill>
                  <a:srgbClr val="FFFFFF"/>
                </a:solidFill>
              </a14:hiddenFill>
            </a:ext>
          </a:extLst>
        </p:spPr>
      </p:pic>
      <p:sp>
        <p:nvSpPr>
          <p:cNvPr id="25602" name="Rectangle 2"/>
          <p:cNvSpPr>
            <a:spLocks noGrp="1" noChangeArrowheads="1"/>
          </p:cNvSpPr>
          <p:nvPr>
            <p:ph type="title"/>
          </p:nvPr>
        </p:nvSpPr>
        <p:spPr/>
        <p:txBody>
          <a:bodyPr/>
          <a:lstStyle/>
          <a:p>
            <a:r>
              <a:rPr lang="en-US" smtClean="0"/>
              <a:t>Utility Scales</a:t>
            </a:r>
          </a:p>
        </p:txBody>
      </p:sp>
      <p:sp>
        <p:nvSpPr>
          <p:cNvPr id="1160195" name="Rectangle 3"/>
          <p:cNvSpPr>
            <a:spLocks noGrp="1" noChangeArrowheads="1"/>
          </p:cNvSpPr>
          <p:nvPr>
            <p:ph idx="1"/>
          </p:nvPr>
        </p:nvSpPr>
        <p:spPr>
          <a:xfrm>
            <a:off x="406400" y="1397001"/>
            <a:ext cx="7899400" cy="4729164"/>
          </a:xfrm>
        </p:spPr>
        <p:txBody>
          <a:bodyPr/>
          <a:lstStyle/>
          <a:p>
            <a:pPr>
              <a:lnSpc>
                <a:spcPct val="80000"/>
              </a:lnSpc>
            </a:pPr>
            <a:r>
              <a:rPr lang="en-US" sz="2400" dirty="0" smtClean="0">
                <a:solidFill>
                  <a:srgbClr val="CC0000"/>
                </a:solidFill>
              </a:rPr>
              <a:t>Normalized utilities</a:t>
            </a:r>
            <a:r>
              <a:rPr lang="en-US" sz="2400" dirty="0" smtClean="0"/>
              <a:t>: u</a:t>
            </a:r>
            <a:r>
              <a:rPr lang="en-US" sz="2400" baseline="-25000" dirty="0" smtClean="0"/>
              <a:t>+</a:t>
            </a:r>
            <a:r>
              <a:rPr lang="en-US" sz="2400" dirty="0" smtClean="0"/>
              <a:t> = 1.0, u</a:t>
            </a:r>
            <a:r>
              <a:rPr lang="en-US" sz="2400" baseline="-25000" dirty="0" smtClean="0"/>
              <a:t>-</a:t>
            </a:r>
            <a:r>
              <a:rPr lang="en-US" sz="2400" dirty="0" smtClean="0"/>
              <a:t> = 0.0</a:t>
            </a:r>
          </a:p>
          <a:p>
            <a:pPr>
              <a:lnSpc>
                <a:spcPct val="80000"/>
              </a:lnSpc>
            </a:pPr>
            <a:endParaRPr lang="en-US" sz="1600" dirty="0" smtClean="0"/>
          </a:p>
          <a:p>
            <a:pPr>
              <a:lnSpc>
                <a:spcPct val="80000"/>
              </a:lnSpc>
            </a:pPr>
            <a:r>
              <a:rPr lang="en-US" sz="2400" dirty="0" err="1" smtClean="0">
                <a:solidFill>
                  <a:srgbClr val="CC0000"/>
                </a:solidFill>
              </a:rPr>
              <a:t>Micromorts</a:t>
            </a:r>
            <a:r>
              <a:rPr lang="en-US" sz="2400" dirty="0" smtClean="0"/>
              <a:t>: one-millionth chance of death, useful for paying to reduce product risks, etc.</a:t>
            </a:r>
          </a:p>
          <a:p>
            <a:pPr>
              <a:lnSpc>
                <a:spcPct val="80000"/>
              </a:lnSpc>
            </a:pPr>
            <a:endParaRPr lang="en-US" sz="1600" dirty="0" smtClean="0"/>
          </a:p>
          <a:p>
            <a:pPr>
              <a:lnSpc>
                <a:spcPct val="80000"/>
              </a:lnSpc>
            </a:pPr>
            <a:r>
              <a:rPr lang="en-US" sz="2400" dirty="0" smtClean="0">
                <a:solidFill>
                  <a:srgbClr val="CC0000"/>
                </a:solidFill>
              </a:rPr>
              <a:t>QALYs</a:t>
            </a:r>
            <a:r>
              <a:rPr lang="en-US" sz="2400" dirty="0" smtClean="0"/>
              <a:t>: quality-adjusted life years, useful for medical decisions involving substantial risk</a:t>
            </a:r>
          </a:p>
          <a:p>
            <a:pPr>
              <a:lnSpc>
                <a:spcPct val="80000"/>
              </a:lnSpc>
            </a:pPr>
            <a:endParaRPr lang="en-US" sz="1600" dirty="0" smtClean="0"/>
          </a:p>
          <a:p>
            <a:pPr>
              <a:lnSpc>
                <a:spcPct val="80000"/>
              </a:lnSpc>
            </a:pPr>
            <a:r>
              <a:rPr lang="en-US" sz="2400" dirty="0" smtClean="0"/>
              <a:t>Note: behavior is invariant under positive linear transformation</a:t>
            </a:r>
          </a:p>
          <a:p>
            <a:pPr>
              <a:lnSpc>
                <a:spcPct val="80000"/>
              </a:lnSpc>
            </a:pPr>
            <a:endParaRPr lang="en-US" sz="1800" dirty="0" smtClean="0"/>
          </a:p>
          <a:p>
            <a:pPr>
              <a:lnSpc>
                <a:spcPct val="80000"/>
              </a:lnSpc>
            </a:pPr>
            <a:endParaRPr lang="en-US" sz="1800" dirty="0" smtClean="0"/>
          </a:p>
          <a:p>
            <a:pPr>
              <a:lnSpc>
                <a:spcPct val="80000"/>
              </a:lnSpc>
            </a:pPr>
            <a:endParaRPr lang="en-US" sz="1800" dirty="0" smtClean="0"/>
          </a:p>
          <a:p>
            <a:pPr>
              <a:lnSpc>
                <a:spcPct val="80000"/>
              </a:lnSpc>
            </a:pPr>
            <a:endParaRPr lang="en-US" sz="1800" dirty="0" smtClean="0"/>
          </a:p>
          <a:p>
            <a:pPr>
              <a:lnSpc>
                <a:spcPct val="80000"/>
              </a:lnSpc>
            </a:pPr>
            <a:r>
              <a:rPr lang="en-US" sz="2400" dirty="0" smtClean="0"/>
              <a:t>With deterministic prizes only (no lottery choices), only </a:t>
            </a:r>
            <a:r>
              <a:rPr lang="en-US" sz="2400" dirty="0" smtClean="0">
                <a:solidFill>
                  <a:srgbClr val="CC0000"/>
                </a:solidFill>
              </a:rPr>
              <a:t>ordinal utility</a:t>
            </a:r>
            <a:r>
              <a:rPr lang="en-US" sz="2400" dirty="0" smtClean="0"/>
              <a:t> can be determined, i.e., total order on prizes</a:t>
            </a:r>
          </a:p>
        </p:txBody>
      </p:sp>
      <p:pic>
        <p:nvPicPr>
          <p:cNvPr id="1160196" name="Picture 4" descr="txp_fig"/>
          <p:cNvPicPr>
            <a:picLocks noChangeAspect="1" noChangeArrowheads="1"/>
          </p:cNvPicPr>
          <p:nvPr>
            <p:custDataLst>
              <p:tags r:id="rId1"/>
            </p:custDataLst>
          </p:nvPr>
        </p:nvPicPr>
        <p:blipFill>
          <a:blip r:embed="rId5" cstate="print"/>
          <a:srcRect/>
          <a:stretch>
            <a:fillRect/>
          </a:stretch>
        </p:blipFill>
        <p:spPr bwMode="auto">
          <a:xfrm>
            <a:off x="1295400" y="4724400"/>
            <a:ext cx="5792788" cy="374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01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019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6019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0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0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1" name="Rectangle 3"/>
          <p:cNvSpPr>
            <a:spLocks noGrp="1" noChangeArrowheads="1"/>
          </p:cNvSpPr>
          <p:nvPr>
            <p:ph idx="1"/>
          </p:nvPr>
        </p:nvSpPr>
        <p:spPr>
          <a:xfrm>
            <a:off x="381000" y="1295400"/>
            <a:ext cx="11379200" cy="4729164"/>
          </a:xfrm>
        </p:spPr>
        <p:txBody>
          <a:bodyPr/>
          <a:lstStyle/>
          <a:p>
            <a:r>
              <a:rPr lang="en-US" sz="2400" dirty="0" smtClean="0"/>
              <a:t>Utilities map states to real numbers. Which numbers?</a:t>
            </a:r>
          </a:p>
          <a:p>
            <a:r>
              <a:rPr lang="en-US" sz="2400" dirty="0" smtClean="0"/>
              <a:t>Standard approach to assessment (elicitation) of human utilities:</a:t>
            </a:r>
          </a:p>
          <a:p>
            <a:pPr lvl="1"/>
            <a:r>
              <a:rPr lang="en-US" sz="2200" dirty="0" smtClean="0"/>
              <a:t>Compare a prize A to a </a:t>
            </a:r>
            <a:r>
              <a:rPr lang="en-US" sz="2200" dirty="0" smtClean="0">
                <a:solidFill>
                  <a:srgbClr val="CC0000"/>
                </a:solidFill>
              </a:rPr>
              <a:t>standard lottery</a:t>
            </a:r>
            <a:r>
              <a:rPr lang="en-US" sz="2200" dirty="0" smtClean="0"/>
              <a:t> </a:t>
            </a:r>
            <a:r>
              <a:rPr lang="en-US" sz="2200" dirty="0" err="1" smtClean="0"/>
              <a:t>L</a:t>
            </a:r>
            <a:r>
              <a:rPr lang="en-US" sz="2200" baseline="-25000" dirty="0" err="1" smtClean="0"/>
              <a:t>p</a:t>
            </a:r>
            <a:r>
              <a:rPr lang="en-US" sz="2200" dirty="0" smtClean="0"/>
              <a:t> between</a:t>
            </a:r>
          </a:p>
          <a:p>
            <a:pPr lvl="2"/>
            <a:r>
              <a:rPr lang="en-US" sz="2000" dirty="0" smtClean="0"/>
              <a:t>“best possible prize” u</a:t>
            </a:r>
            <a:r>
              <a:rPr lang="en-US" sz="2000" baseline="-25000" dirty="0" smtClean="0"/>
              <a:t>+</a:t>
            </a:r>
            <a:r>
              <a:rPr lang="en-US" sz="2000" dirty="0" smtClean="0"/>
              <a:t> with probability p</a:t>
            </a:r>
          </a:p>
          <a:p>
            <a:pPr lvl="2"/>
            <a:r>
              <a:rPr lang="en-US" sz="2000" dirty="0" smtClean="0"/>
              <a:t>“worst possible catastrophe” u</a:t>
            </a:r>
            <a:r>
              <a:rPr lang="en-US" sz="2000" baseline="-25000" dirty="0" smtClean="0"/>
              <a:t>-</a:t>
            </a:r>
            <a:r>
              <a:rPr lang="en-US" sz="2000" dirty="0" smtClean="0"/>
              <a:t> with probability 1-p</a:t>
            </a:r>
          </a:p>
          <a:p>
            <a:pPr lvl="1"/>
            <a:r>
              <a:rPr lang="en-US" sz="2200" dirty="0" smtClean="0"/>
              <a:t>Adjust lottery probability p until indifference: A ~ </a:t>
            </a:r>
            <a:r>
              <a:rPr lang="en-US" sz="2200" dirty="0" err="1" smtClean="0"/>
              <a:t>L</a:t>
            </a:r>
            <a:r>
              <a:rPr lang="en-US" sz="2200" baseline="-25000" dirty="0" err="1" smtClean="0"/>
              <a:t>p</a:t>
            </a:r>
            <a:endParaRPr lang="en-US" sz="2200" baseline="-25000" dirty="0" smtClean="0"/>
          </a:p>
          <a:p>
            <a:pPr lvl="1"/>
            <a:r>
              <a:rPr lang="en-US" sz="2200" dirty="0" smtClean="0"/>
              <a:t>Resulting p is a utility in [0,1]</a:t>
            </a: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10313" y="2712720"/>
            <a:ext cx="848743" cy="806669"/>
          </a:xfrm>
          <a:prstGeom prst="rect">
            <a:avLst/>
          </a:prstGeom>
          <a:noFill/>
          <a:extLst>
            <a:ext uri="{909E8E84-426E-40dd-AFC4-6F175D3DCCD1}">
              <a14:hiddenFill xmlns:a14="http://schemas.microsoft.com/office/drawing/2010/main" xmlns="">
                <a:solidFill>
                  <a:srgbClr val="FFFFFF"/>
                </a:solidFill>
              </a14:hiddenFill>
            </a:ext>
          </a:extLst>
        </p:spPr>
      </p:pic>
      <p:pic>
        <p:nvPicPr>
          <p:cNvPr id="266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099516" y="1395953"/>
            <a:ext cx="2805152" cy="2304128"/>
          </a:xfrm>
          <a:prstGeom prst="rect">
            <a:avLst/>
          </a:prstGeom>
          <a:noFill/>
          <a:extLst>
            <a:ext uri="{909E8E84-426E-40dd-AFC4-6F175D3DCCD1}">
              <a14:hiddenFill xmlns:a14="http://schemas.microsoft.com/office/drawing/2010/main" xmlns="">
                <a:solidFill>
                  <a:srgbClr val="FFFFFF"/>
                </a:solidFill>
              </a14:hiddenFill>
            </a:ext>
          </a:extLst>
        </p:spPr>
      </p:pic>
      <p:sp>
        <p:nvSpPr>
          <p:cNvPr id="26626" name="Rectangle 2"/>
          <p:cNvSpPr>
            <a:spLocks noGrp="1" noChangeArrowheads="1"/>
          </p:cNvSpPr>
          <p:nvPr>
            <p:ph type="title"/>
          </p:nvPr>
        </p:nvSpPr>
        <p:spPr/>
        <p:txBody>
          <a:bodyPr/>
          <a:lstStyle/>
          <a:p>
            <a:r>
              <a:rPr lang="en-US" smtClean="0"/>
              <a:t>Human Utilities</a:t>
            </a:r>
          </a:p>
        </p:txBody>
      </p:sp>
      <p:pic>
        <p:nvPicPr>
          <p:cNvPr id="11" name="Picture 4"/>
          <p:cNvPicPr>
            <a:picLocks noChangeAspect="1" noChangeArrowheads="1"/>
          </p:cNvPicPr>
          <p:nvPr/>
        </p:nvPicPr>
        <p:blipFill>
          <a:blip r:embed="rId5" cstate="print"/>
          <a:srcRect l="24887" t="41739" r="68892" b="37391"/>
          <a:stretch>
            <a:fillRect/>
          </a:stretch>
        </p:blipFill>
        <p:spPr bwMode="auto">
          <a:xfrm>
            <a:off x="3810000" y="4876800"/>
            <a:ext cx="914400" cy="609600"/>
          </a:xfrm>
          <a:prstGeom prst="rect">
            <a:avLst/>
          </a:prstGeom>
          <a:noFill/>
          <a:ln w="9525">
            <a:noFill/>
            <a:miter lim="800000"/>
            <a:headEnd/>
            <a:tailEnd/>
          </a:ln>
        </p:spPr>
      </p:pic>
      <p:sp>
        <p:nvSpPr>
          <p:cNvPr id="16" name="TextBox 15"/>
          <p:cNvSpPr txBox="1"/>
          <p:nvPr/>
        </p:nvSpPr>
        <p:spPr>
          <a:xfrm>
            <a:off x="5817576" y="4876800"/>
            <a:ext cx="5029200" cy="461665"/>
          </a:xfrm>
          <a:prstGeom prst="rect">
            <a:avLst/>
          </a:prstGeom>
          <a:noFill/>
        </p:spPr>
        <p:txBody>
          <a:bodyPr wrap="square" rtlCol="0">
            <a:spAutoFit/>
          </a:bodyPr>
          <a:lstStyle/>
          <a:p>
            <a:r>
              <a:rPr lang="en-US" sz="2400" dirty="0" smtClean="0">
                <a:latin typeface="Calibri" pitchFamily="34" charset="0"/>
                <a:cs typeface="Times New Roman" pitchFamily="18" charset="0"/>
              </a:rPr>
              <a:t>0.999999                              0.000001</a:t>
            </a:r>
            <a:endParaRPr lang="en-US" sz="2400" dirty="0">
              <a:latin typeface="Calibri" pitchFamily="34" charset="0"/>
              <a:cs typeface="Times New Roman" pitchFamily="18" charset="0"/>
            </a:endParaRPr>
          </a:p>
        </p:txBody>
      </p:sp>
      <p:sp>
        <p:nvSpPr>
          <p:cNvPr id="15" name="TextBox 14"/>
          <p:cNvSpPr txBox="1"/>
          <p:nvPr/>
        </p:nvSpPr>
        <p:spPr>
          <a:xfrm>
            <a:off x="5638800" y="5638800"/>
            <a:ext cx="2819400" cy="523220"/>
          </a:xfrm>
          <a:prstGeom prst="rect">
            <a:avLst/>
          </a:prstGeom>
          <a:noFill/>
        </p:spPr>
        <p:txBody>
          <a:bodyPr wrap="square" rtlCol="0">
            <a:spAutoFit/>
          </a:bodyPr>
          <a:lstStyle/>
          <a:p>
            <a:r>
              <a:rPr lang="en-US" sz="2800" i="1" dirty="0" smtClean="0">
                <a:solidFill>
                  <a:srgbClr val="C00000"/>
                </a:solidFill>
                <a:latin typeface="Calibri" pitchFamily="34" charset="0"/>
                <a:cs typeface="Times New Roman" pitchFamily="18" charset="0"/>
              </a:rPr>
              <a:t>No change</a:t>
            </a:r>
            <a:endParaRPr lang="en-US" sz="2800" i="1" dirty="0">
              <a:solidFill>
                <a:srgbClr val="C00000"/>
              </a:solidFill>
              <a:latin typeface="Calibri" pitchFamily="34" charset="0"/>
              <a:cs typeface="Times New Roman" pitchFamily="18" charset="0"/>
            </a:endParaRPr>
          </a:p>
        </p:txBody>
      </p:sp>
      <p:grpSp>
        <p:nvGrpSpPr>
          <p:cNvPr id="28" name="Group 27"/>
          <p:cNvGrpSpPr/>
          <p:nvPr/>
        </p:nvGrpSpPr>
        <p:grpSpPr>
          <a:xfrm>
            <a:off x="5410200" y="4191000"/>
            <a:ext cx="5486400" cy="2133600"/>
            <a:chOff x="5410200" y="4191000"/>
            <a:chExt cx="5486400" cy="2133600"/>
          </a:xfrm>
        </p:grpSpPr>
        <p:sp>
          <p:nvSpPr>
            <p:cNvPr id="12" name="Oval 11"/>
            <p:cNvSpPr/>
            <p:nvPr/>
          </p:nvSpPr>
          <p:spPr>
            <a:xfrm>
              <a:off x="7772400" y="44196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3" name="Straight Arrow Connector 12"/>
            <p:cNvCxnSpPr>
              <a:stCxn id="12" idx="4"/>
            </p:cNvCxnSpPr>
            <p:nvPr/>
          </p:nvCxnSpPr>
          <p:spPr>
            <a:xfrm flipH="1">
              <a:off x="6553200" y="4876800"/>
              <a:ext cx="14478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4"/>
            </p:cNvCxnSpPr>
            <p:nvPr/>
          </p:nvCxnSpPr>
          <p:spPr>
            <a:xfrm>
              <a:off x="8001000" y="4876800"/>
              <a:ext cx="17526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5410200" y="4191000"/>
              <a:ext cx="5486400" cy="213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1676400" y="4800600"/>
            <a:ext cx="2438400" cy="838200"/>
            <a:chOff x="6858000" y="3505200"/>
            <a:chExt cx="2438400" cy="838200"/>
          </a:xfrm>
        </p:grpSpPr>
        <p:sp>
          <p:nvSpPr>
            <p:cNvPr id="18" name="Rounded Rectangle 17"/>
            <p:cNvSpPr/>
            <p:nvPr/>
          </p:nvSpPr>
          <p:spPr>
            <a:xfrm>
              <a:off x="6858000" y="3505200"/>
              <a:ext cx="1600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10400" y="3657600"/>
              <a:ext cx="2286000" cy="523220"/>
            </a:xfrm>
            <a:prstGeom prst="rect">
              <a:avLst/>
            </a:prstGeom>
            <a:noFill/>
          </p:spPr>
          <p:txBody>
            <a:bodyPr wrap="square" rtlCol="0">
              <a:spAutoFit/>
            </a:bodyPr>
            <a:lstStyle/>
            <a:p>
              <a:r>
                <a:rPr lang="en-US" sz="2800" i="1" dirty="0" smtClean="0">
                  <a:solidFill>
                    <a:srgbClr val="C00000"/>
                  </a:solidFill>
                  <a:latin typeface="Calibri" pitchFamily="34" charset="0"/>
                  <a:cs typeface="Times New Roman" pitchFamily="18" charset="0"/>
                </a:rPr>
                <a:t>Pay $30</a:t>
              </a:r>
              <a:endParaRPr lang="en-US" sz="2800" i="1" dirty="0">
                <a:solidFill>
                  <a:srgbClr val="C00000"/>
                </a:solidFill>
                <a:latin typeface="Calibri" pitchFamily="34" charset="0"/>
                <a:cs typeface="Times New Roman" pitchFamily="18" charset="0"/>
              </a:endParaRPr>
            </a:p>
          </p:txBody>
        </p:sp>
      </p:grpSp>
      <p:sp>
        <p:nvSpPr>
          <p:cNvPr id="27" name="TextBox 26"/>
          <p:cNvSpPr txBox="1"/>
          <p:nvPr/>
        </p:nvSpPr>
        <p:spPr>
          <a:xfrm>
            <a:off x="8610600" y="5638800"/>
            <a:ext cx="2438400" cy="523220"/>
          </a:xfrm>
          <a:prstGeom prst="rect">
            <a:avLst/>
          </a:prstGeom>
          <a:noFill/>
        </p:spPr>
        <p:txBody>
          <a:bodyPr wrap="square" rtlCol="0">
            <a:spAutoFit/>
          </a:bodyPr>
          <a:lstStyle/>
          <a:p>
            <a:r>
              <a:rPr lang="en-US" sz="2800" i="1" dirty="0" smtClean="0">
                <a:solidFill>
                  <a:srgbClr val="C00000"/>
                </a:solidFill>
                <a:latin typeface="Calibri" pitchFamily="34" charset="0"/>
                <a:cs typeface="Times New Roman" pitchFamily="18" charset="0"/>
              </a:rPr>
              <a:t>Instant death</a:t>
            </a:r>
            <a:endParaRPr lang="en-US" sz="2800" i="1" dirty="0">
              <a:solidFill>
                <a:srgbClr val="C00000"/>
              </a:solidFill>
              <a:latin typeface="Calibri" pitchFamily="34"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17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917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591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9171">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9171">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83973" y="1711325"/>
            <a:ext cx="4935903" cy="2833688"/>
          </a:xfrm>
          <a:prstGeom prst="rect">
            <a:avLst/>
          </a:prstGeom>
          <a:noFill/>
          <a:extLst>
            <a:ext uri="{909E8E84-426E-40dd-AFC4-6F175D3DCCD1}">
              <a14:hiddenFill xmlns:a14="http://schemas.microsoft.com/office/drawing/2010/main" xmlns="">
                <a:solidFill>
                  <a:srgbClr val="FFFFFF"/>
                </a:solidFill>
              </a14:hiddenFill>
            </a:ext>
          </a:extLst>
        </p:spPr>
      </p:pic>
      <p:sp>
        <p:nvSpPr>
          <p:cNvPr id="27651" name="Rectangle 2"/>
          <p:cNvSpPr>
            <a:spLocks noGrp="1" noChangeArrowheads="1"/>
          </p:cNvSpPr>
          <p:nvPr>
            <p:ph type="title"/>
          </p:nvPr>
        </p:nvSpPr>
        <p:spPr/>
        <p:txBody>
          <a:bodyPr/>
          <a:lstStyle/>
          <a:p>
            <a:r>
              <a:rPr lang="en-US" smtClean="0"/>
              <a:t>Money</a:t>
            </a:r>
          </a:p>
        </p:txBody>
      </p:sp>
      <p:sp>
        <p:nvSpPr>
          <p:cNvPr id="16387" name="Rectangle 3"/>
          <p:cNvSpPr>
            <a:spLocks noGrp="1" noChangeArrowheads="1"/>
          </p:cNvSpPr>
          <p:nvPr>
            <p:ph idx="1"/>
          </p:nvPr>
        </p:nvSpPr>
        <p:spPr>
          <a:xfrm>
            <a:off x="457200" y="1295400"/>
            <a:ext cx="8001000" cy="4953000"/>
          </a:xfrm>
        </p:spPr>
        <p:txBody>
          <a:bodyPr/>
          <a:lstStyle/>
          <a:p>
            <a:pPr>
              <a:defRPr/>
            </a:pPr>
            <a:r>
              <a:rPr lang="en-US" sz="2000" dirty="0" smtClean="0"/>
              <a:t>Money </a:t>
            </a:r>
            <a:r>
              <a:rPr lang="en-US" sz="2000" u="sng" dirty="0" smtClean="0"/>
              <a:t>does </a:t>
            </a:r>
            <a:r>
              <a:rPr lang="en-US" sz="2000" u="sng" dirty="0" smtClean="0">
                <a:solidFill>
                  <a:schemeClr val="accent6"/>
                </a:solidFill>
              </a:rPr>
              <a:t>not</a:t>
            </a:r>
            <a:r>
              <a:rPr lang="en-US" sz="2000" dirty="0" smtClean="0">
                <a:solidFill>
                  <a:srgbClr val="CC0000"/>
                </a:solidFill>
              </a:rPr>
              <a:t> </a:t>
            </a:r>
            <a:r>
              <a:rPr lang="en-US" sz="2000" dirty="0" smtClean="0"/>
              <a:t>behave as a utility function, but we can talk about the utility of having money (or being in debt</a:t>
            </a:r>
            <a:r>
              <a:rPr lang="en-US" sz="2000" dirty="0" smtClean="0"/>
              <a:t>)</a:t>
            </a:r>
          </a:p>
          <a:p>
            <a:pPr>
              <a:defRPr/>
            </a:pPr>
            <a:endParaRPr lang="en-US" sz="2000" dirty="0" smtClean="0"/>
          </a:p>
          <a:p>
            <a:pPr>
              <a:defRPr/>
            </a:pPr>
            <a:r>
              <a:rPr lang="en-US" sz="2000" dirty="0" smtClean="0"/>
              <a:t>Given a lottery L = [p, $X; (1-p), $Y]</a:t>
            </a:r>
            <a:endParaRPr lang="en-US" sz="2000" dirty="0" smtClean="0">
              <a:solidFill>
                <a:schemeClr val="tx1"/>
              </a:solidFill>
            </a:endParaRPr>
          </a:p>
          <a:p>
            <a:pPr lvl="1">
              <a:defRPr/>
            </a:pPr>
            <a:r>
              <a:rPr lang="en-US" sz="2000" dirty="0" smtClean="0"/>
              <a:t>The </a:t>
            </a:r>
            <a:r>
              <a:rPr lang="en-US" sz="2000" dirty="0" smtClean="0">
                <a:solidFill>
                  <a:srgbClr val="CC0000"/>
                </a:solidFill>
              </a:rPr>
              <a:t>expected monetary value </a:t>
            </a:r>
            <a:r>
              <a:rPr lang="en-US" sz="2000" dirty="0" smtClean="0"/>
              <a:t>EMV(L) is p*X + (1-p)*Y</a:t>
            </a:r>
          </a:p>
          <a:p>
            <a:pPr lvl="1">
              <a:defRPr/>
            </a:pPr>
            <a:r>
              <a:rPr lang="en-US" sz="2000" dirty="0" smtClean="0"/>
              <a:t>U(L) = p*U($X) + (1-p)*U($Y)</a:t>
            </a:r>
          </a:p>
          <a:p>
            <a:pPr lvl="1">
              <a:defRPr/>
            </a:pPr>
            <a:r>
              <a:rPr lang="en-US" sz="2000" dirty="0" smtClean="0"/>
              <a:t>Typically, U(L) &lt; U( EMV(L) )</a:t>
            </a:r>
          </a:p>
          <a:p>
            <a:pPr lvl="1">
              <a:defRPr/>
            </a:pPr>
            <a:r>
              <a:rPr lang="en-US" sz="2000" dirty="0" smtClean="0"/>
              <a:t>In this sense, people are </a:t>
            </a:r>
            <a:r>
              <a:rPr lang="en-US" sz="2000" dirty="0" smtClean="0">
                <a:solidFill>
                  <a:srgbClr val="CC0000"/>
                </a:solidFill>
              </a:rPr>
              <a:t>risk-averse</a:t>
            </a:r>
          </a:p>
          <a:p>
            <a:pPr lvl="1">
              <a:defRPr/>
            </a:pPr>
            <a:r>
              <a:rPr lang="en-US" sz="2000" dirty="0" smtClean="0"/>
              <a:t>When deep in debt, people are </a:t>
            </a:r>
            <a:r>
              <a:rPr lang="en-US" sz="2000" dirty="0" smtClean="0">
                <a:solidFill>
                  <a:srgbClr val="CC0000"/>
                </a:solidFill>
              </a:rPr>
              <a:t>risk-prone</a:t>
            </a:r>
          </a:p>
          <a:p>
            <a:pPr lvl="1">
              <a:defRPr/>
            </a:pPr>
            <a:endParaRPr lang="en-US" sz="20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Money vs. Utility</a:t>
            </a:r>
            <a:endParaRPr lang="en-US" dirty="0"/>
          </a:p>
        </p:txBody>
      </p:sp>
      <p:cxnSp>
        <p:nvCxnSpPr>
          <p:cNvPr id="5" name="Straight Connector 4"/>
          <p:cNvCxnSpPr>
            <a:stCxn id="8" idx="2"/>
          </p:cNvCxnSpPr>
          <p:nvPr/>
        </p:nvCxnSpPr>
        <p:spPr>
          <a:xfrm>
            <a:off x="6054213" y="2167354"/>
            <a:ext cx="41787" cy="4081046"/>
          </a:xfrm>
          <a:prstGeom prst="line">
            <a:avLst/>
          </a:prstGeom>
          <a:ln>
            <a:solidFill>
              <a:schemeClr val="tx1"/>
            </a:solidFill>
            <a:headEnd type="triangle"/>
          </a:ln>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flipH="1">
            <a:off x="3505200" y="4038600"/>
            <a:ext cx="5638800" cy="0"/>
          </a:xfrm>
          <a:prstGeom prst="line">
            <a:avLst/>
          </a:prstGeom>
          <a:ln>
            <a:solidFill>
              <a:schemeClr val="tx1"/>
            </a:solidFill>
            <a:headEnd type="triangle"/>
          </a:ln>
        </p:spPr>
        <p:style>
          <a:lnRef idx="1">
            <a:schemeClr val="accent2"/>
          </a:lnRef>
          <a:fillRef idx="0">
            <a:schemeClr val="accent2"/>
          </a:fillRef>
          <a:effectRef idx="0">
            <a:schemeClr val="accent2"/>
          </a:effectRef>
          <a:fontRef idx="minor">
            <a:schemeClr val="tx1"/>
          </a:fontRef>
        </p:style>
      </p:cxnSp>
      <p:sp>
        <p:nvSpPr>
          <p:cNvPr id="7" name="TextBox 6"/>
          <p:cNvSpPr txBox="1"/>
          <p:nvPr/>
        </p:nvSpPr>
        <p:spPr>
          <a:xfrm>
            <a:off x="9166123" y="3869323"/>
            <a:ext cx="457200" cy="338554"/>
          </a:xfrm>
          <a:prstGeom prst="rect">
            <a:avLst/>
          </a:prstGeom>
          <a:noFill/>
        </p:spPr>
        <p:txBody>
          <a:bodyPr wrap="square" rtlCol="0">
            <a:spAutoFit/>
          </a:bodyPr>
          <a:lstStyle/>
          <a:p>
            <a:r>
              <a:rPr lang="en-US" sz="1600" dirty="0" smtClean="0"/>
              <a:t>+$</a:t>
            </a:r>
            <a:endParaRPr lang="en-US" sz="1600" dirty="0"/>
          </a:p>
        </p:txBody>
      </p:sp>
      <p:sp>
        <p:nvSpPr>
          <p:cNvPr id="8" name="TextBox 7"/>
          <p:cNvSpPr txBox="1"/>
          <p:nvPr/>
        </p:nvSpPr>
        <p:spPr>
          <a:xfrm>
            <a:off x="5825613" y="1828800"/>
            <a:ext cx="457200" cy="338554"/>
          </a:xfrm>
          <a:prstGeom prst="rect">
            <a:avLst/>
          </a:prstGeom>
          <a:noFill/>
        </p:spPr>
        <p:txBody>
          <a:bodyPr wrap="square" rtlCol="0">
            <a:spAutoFit/>
          </a:bodyPr>
          <a:lstStyle/>
          <a:p>
            <a:r>
              <a:rPr lang="en-US" sz="1600" dirty="0" smtClean="0"/>
              <a:t>+U</a:t>
            </a:r>
            <a:endParaRPr lang="en-US" sz="16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0100" y="-819"/>
            <a:ext cx="1231900" cy="1536700"/>
          </a:xfrm>
          <a:prstGeom prst="rect">
            <a:avLst/>
          </a:prstGeom>
        </p:spPr>
      </p:pic>
    </p:spTree>
    <p:extLst>
      <p:ext uri="{BB962C8B-B14F-4D97-AF65-F5344CB8AC3E}">
        <p14:creationId xmlns:p14="http://schemas.microsoft.com/office/powerpoint/2010/main" val="3194699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Money vs. Utility</a:t>
            </a:r>
            <a:endParaRPr lang="en-US" dirty="0"/>
          </a:p>
        </p:txBody>
      </p:sp>
      <p:pic>
        <p:nvPicPr>
          <p:cNvPr id="4" name="Picture 4"/>
          <p:cNvPicPr>
            <a:picLocks noChangeAspect="1" noChangeArrowheads="1"/>
          </p:cNvPicPr>
          <p:nvPr/>
        </p:nvPicPr>
        <p:blipFill>
          <a:blip r:embed="rId3" cstate="print"/>
          <a:srcRect l="9668" t="3678" r="2053"/>
          <a:stretch>
            <a:fillRect/>
          </a:stretch>
        </p:blipFill>
        <p:spPr bwMode="auto">
          <a:xfrm>
            <a:off x="4648200" y="2438400"/>
            <a:ext cx="4495800" cy="3079972"/>
          </a:xfrm>
          <a:prstGeom prst="rect">
            <a:avLst/>
          </a:prstGeom>
          <a:noFill/>
          <a:ln w="9525">
            <a:noFill/>
            <a:miter lim="800000"/>
            <a:headEnd/>
            <a:tailEnd/>
          </a:ln>
        </p:spPr>
      </p:pic>
    </p:spTree>
    <p:extLst>
      <p:ext uri="{BB962C8B-B14F-4D97-AF65-F5344CB8AC3E}">
        <p14:creationId xmlns:p14="http://schemas.microsoft.com/office/powerpoint/2010/main" val="56351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60307" y="1589883"/>
            <a:ext cx="5835256" cy="3492500"/>
          </a:xfrm>
          <a:prstGeom prst="rect">
            <a:avLst/>
          </a:prstGeom>
          <a:noFill/>
          <a:extLst>
            <a:ext uri="{909E8E84-426E-40dd-AFC4-6F175D3DCCD1}">
              <a14:hiddenFill xmlns:a14="http://schemas.microsoft.com/office/drawing/2010/main" xmlns="">
                <a:solidFill>
                  <a:srgbClr val="FFFFFF"/>
                </a:solidFill>
              </a14:hiddenFill>
            </a:ext>
          </a:extLst>
        </p:spPr>
      </p:pic>
      <p:sp>
        <p:nvSpPr>
          <p:cNvPr id="28674" name="Rectangle 2"/>
          <p:cNvSpPr>
            <a:spLocks noGrp="1" noChangeArrowheads="1"/>
          </p:cNvSpPr>
          <p:nvPr>
            <p:ph type="title"/>
          </p:nvPr>
        </p:nvSpPr>
        <p:spPr/>
        <p:txBody>
          <a:bodyPr/>
          <a:lstStyle/>
          <a:p>
            <a:r>
              <a:rPr lang="en-US" smtClean="0"/>
              <a:t>Example: Insurance</a:t>
            </a:r>
          </a:p>
        </p:txBody>
      </p:sp>
      <p:sp>
        <p:nvSpPr>
          <p:cNvPr id="1161219" name="Rectangle 3"/>
          <p:cNvSpPr>
            <a:spLocks noGrp="1" noChangeArrowheads="1"/>
          </p:cNvSpPr>
          <p:nvPr>
            <p:ph idx="1"/>
          </p:nvPr>
        </p:nvSpPr>
        <p:spPr>
          <a:xfrm>
            <a:off x="406400" y="1397000"/>
            <a:ext cx="5842000" cy="4927599"/>
          </a:xfrm>
        </p:spPr>
        <p:txBody>
          <a:bodyPr/>
          <a:lstStyle/>
          <a:p>
            <a:r>
              <a:rPr lang="en-US" sz="2400" dirty="0" smtClean="0"/>
              <a:t>Consider the lottery </a:t>
            </a:r>
            <a:r>
              <a:rPr lang="en-US" sz="2400" dirty="0" smtClean="0">
                <a:solidFill>
                  <a:srgbClr val="CC0000"/>
                </a:solidFill>
              </a:rPr>
              <a:t>[0.5, $1000;  0.5, $0]</a:t>
            </a:r>
            <a:endParaRPr lang="en-US" sz="2400" dirty="0" smtClean="0"/>
          </a:p>
          <a:p>
            <a:pPr lvl="1"/>
            <a:r>
              <a:rPr lang="en-US" sz="2000" dirty="0" smtClean="0"/>
              <a:t>What is its </a:t>
            </a:r>
            <a:r>
              <a:rPr lang="en-US" sz="2000" dirty="0" smtClean="0">
                <a:solidFill>
                  <a:srgbClr val="CC0000"/>
                </a:solidFill>
              </a:rPr>
              <a:t>expected monetary value</a:t>
            </a:r>
            <a:r>
              <a:rPr lang="en-US" sz="2000" dirty="0" smtClean="0"/>
              <a:t>?  ($500)</a:t>
            </a:r>
          </a:p>
          <a:p>
            <a:pPr lvl="1"/>
            <a:r>
              <a:rPr lang="en-US" sz="2000" dirty="0" smtClean="0"/>
              <a:t>What is its </a:t>
            </a:r>
            <a:r>
              <a:rPr lang="en-US" sz="2000" dirty="0" smtClean="0">
                <a:solidFill>
                  <a:srgbClr val="CC0000"/>
                </a:solidFill>
              </a:rPr>
              <a:t>certainty equivalent</a:t>
            </a:r>
            <a:r>
              <a:rPr lang="en-US" sz="2000" dirty="0" smtClean="0"/>
              <a:t>?</a:t>
            </a:r>
          </a:p>
          <a:p>
            <a:pPr lvl="2"/>
            <a:r>
              <a:rPr lang="en-US" sz="1800" dirty="0" smtClean="0"/>
              <a:t>Monetary value acceptable in lieu of lottery</a:t>
            </a:r>
          </a:p>
          <a:p>
            <a:pPr lvl="2"/>
            <a:r>
              <a:rPr lang="en-US" sz="1800" dirty="0" smtClean="0"/>
              <a:t>$400 for most people</a:t>
            </a:r>
          </a:p>
          <a:p>
            <a:pPr lvl="1"/>
            <a:r>
              <a:rPr lang="en-US" sz="2000" dirty="0" smtClean="0"/>
              <a:t>Difference of $100 is the </a:t>
            </a:r>
            <a:r>
              <a:rPr lang="en-US" sz="2000" dirty="0" smtClean="0">
                <a:solidFill>
                  <a:srgbClr val="CC0000"/>
                </a:solidFill>
              </a:rPr>
              <a:t>insurance premium</a:t>
            </a:r>
          </a:p>
          <a:p>
            <a:pPr lvl="2"/>
            <a:r>
              <a:rPr lang="en-US" sz="1800" dirty="0" smtClean="0"/>
              <a:t>There’s an insurance industry because people will pay to reduce their risk</a:t>
            </a:r>
          </a:p>
          <a:p>
            <a:pPr lvl="2"/>
            <a:r>
              <a:rPr lang="en-US" sz="1800" dirty="0" smtClean="0"/>
              <a:t>If everyone were risk-neutral, no insurance needed!</a:t>
            </a:r>
          </a:p>
          <a:p>
            <a:pPr lvl="1"/>
            <a:r>
              <a:rPr lang="en-US" sz="2000" dirty="0" smtClean="0"/>
              <a:t>It’s win-win: you’d rather have the $400 and the insurance company would rather have the lottery (their utility curve is flat and they have many lotteries)</a:t>
            </a:r>
          </a:p>
          <a:p>
            <a:endParaRPr lang="en-US"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1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1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12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12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121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121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121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1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31063" y="1677676"/>
            <a:ext cx="2913062" cy="4013822"/>
          </a:xfrm>
          <a:prstGeom prst="rect">
            <a:avLst/>
          </a:prstGeom>
          <a:noFill/>
          <a:extLst>
            <a:ext uri="{909E8E84-426E-40dd-AFC4-6F175D3DCCD1}">
              <a14:hiddenFill xmlns:a14="http://schemas.microsoft.com/office/drawing/2010/main" xmlns="">
                <a:solidFill>
                  <a:srgbClr val="FFFFFF"/>
                </a:solidFill>
              </a14:hiddenFill>
            </a:ext>
          </a:extLst>
        </p:spPr>
      </p:pic>
      <p:sp>
        <p:nvSpPr>
          <p:cNvPr id="29698" name="Rectangle 2"/>
          <p:cNvSpPr>
            <a:spLocks noGrp="1" noChangeArrowheads="1"/>
          </p:cNvSpPr>
          <p:nvPr>
            <p:ph type="title"/>
          </p:nvPr>
        </p:nvSpPr>
        <p:spPr/>
        <p:txBody>
          <a:bodyPr/>
          <a:lstStyle/>
          <a:p>
            <a:r>
              <a:rPr lang="en-US" smtClean="0"/>
              <a:t>Example: Human Rationality?</a:t>
            </a:r>
          </a:p>
        </p:txBody>
      </p:sp>
      <p:sp>
        <p:nvSpPr>
          <p:cNvPr id="1163267" name="Rectangle 3"/>
          <p:cNvSpPr>
            <a:spLocks noGrp="1" noChangeArrowheads="1"/>
          </p:cNvSpPr>
          <p:nvPr>
            <p:ph idx="1"/>
          </p:nvPr>
        </p:nvSpPr>
        <p:spPr/>
        <p:txBody>
          <a:bodyPr/>
          <a:lstStyle/>
          <a:p>
            <a:pPr>
              <a:lnSpc>
                <a:spcPct val="80000"/>
              </a:lnSpc>
            </a:pPr>
            <a:r>
              <a:rPr lang="en-US" sz="2800" dirty="0" smtClean="0"/>
              <a:t>Famous example of Allais (1953)</a:t>
            </a:r>
          </a:p>
          <a:p>
            <a:pPr lvl="5">
              <a:lnSpc>
                <a:spcPct val="80000"/>
              </a:lnSpc>
            </a:pPr>
            <a:endParaRPr lang="en-US" sz="1200" dirty="0" smtClean="0">
              <a:latin typeface="Calibri" pitchFamily="34" charset="0"/>
            </a:endParaRPr>
          </a:p>
          <a:p>
            <a:pPr lvl="1">
              <a:lnSpc>
                <a:spcPct val="80000"/>
              </a:lnSpc>
            </a:pPr>
            <a:r>
              <a:rPr lang="en-US" sz="2400" dirty="0" smtClean="0"/>
              <a:t>A: [0.8, $4k;    0.2, $0]</a:t>
            </a:r>
          </a:p>
          <a:p>
            <a:pPr lvl="1">
              <a:lnSpc>
                <a:spcPct val="80000"/>
              </a:lnSpc>
            </a:pPr>
            <a:r>
              <a:rPr lang="en-US" sz="2400" dirty="0" smtClean="0"/>
              <a:t>B: [1.0, $3k;    0.0, $0]</a:t>
            </a:r>
          </a:p>
          <a:p>
            <a:pPr lvl="5">
              <a:lnSpc>
                <a:spcPct val="80000"/>
              </a:lnSpc>
            </a:pPr>
            <a:endParaRPr lang="en-US" sz="1200" dirty="0" smtClean="0"/>
          </a:p>
          <a:p>
            <a:pPr lvl="1">
              <a:lnSpc>
                <a:spcPct val="80000"/>
              </a:lnSpc>
            </a:pPr>
            <a:r>
              <a:rPr lang="en-US" sz="2400" dirty="0" smtClean="0"/>
              <a:t>C: [0.2, $4k;    0.8, $0]</a:t>
            </a:r>
          </a:p>
          <a:p>
            <a:pPr lvl="1">
              <a:lnSpc>
                <a:spcPct val="80000"/>
              </a:lnSpc>
            </a:pPr>
            <a:r>
              <a:rPr lang="en-US" sz="2400" dirty="0" smtClean="0"/>
              <a:t>D: [0.25, $3k;    0.75, $0]</a:t>
            </a:r>
          </a:p>
          <a:p>
            <a:pPr lvl="2">
              <a:lnSpc>
                <a:spcPct val="80000"/>
              </a:lnSpc>
            </a:pPr>
            <a:endParaRPr lang="en-US" sz="2000" dirty="0" smtClean="0"/>
          </a:p>
          <a:p>
            <a:pPr>
              <a:lnSpc>
                <a:spcPct val="80000"/>
              </a:lnSpc>
            </a:pPr>
            <a:r>
              <a:rPr lang="en-US" sz="2800" dirty="0" smtClean="0"/>
              <a:t>Most people prefer B &gt; A, C &gt; D</a:t>
            </a:r>
          </a:p>
          <a:p>
            <a:pPr lvl="2">
              <a:lnSpc>
                <a:spcPct val="80000"/>
              </a:lnSpc>
            </a:pPr>
            <a:endParaRPr lang="en-US" sz="2000" dirty="0" smtClean="0"/>
          </a:p>
          <a:p>
            <a:pPr>
              <a:lnSpc>
                <a:spcPct val="80000"/>
              </a:lnSpc>
            </a:pPr>
            <a:r>
              <a:rPr lang="en-US" sz="2800" dirty="0" smtClean="0"/>
              <a:t>But if U($0) = 0, then</a:t>
            </a:r>
          </a:p>
          <a:p>
            <a:pPr lvl="1">
              <a:lnSpc>
                <a:spcPct val="80000"/>
              </a:lnSpc>
            </a:pPr>
            <a:r>
              <a:rPr lang="en-US" sz="2400" dirty="0" smtClean="0"/>
              <a:t>B &gt; A </a:t>
            </a:r>
            <a:r>
              <a:rPr lang="en-US" sz="2400" dirty="0" smtClean="0">
                <a:sym typeface="Symbol" pitchFamily="18" charset="2"/>
              </a:rPr>
              <a:t> U($3k) &gt; 0.8 U($4k)</a:t>
            </a:r>
          </a:p>
          <a:p>
            <a:pPr lvl="1">
              <a:lnSpc>
                <a:spcPct val="80000"/>
              </a:lnSpc>
            </a:pPr>
            <a:r>
              <a:rPr lang="en-US" sz="2400" dirty="0" smtClean="0"/>
              <a:t>C &gt; D </a:t>
            </a:r>
            <a:r>
              <a:rPr lang="en-US" sz="2400" dirty="0" smtClean="0">
                <a:sym typeface="Symbol" pitchFamily="18" charset="2"/>
              </a:rPr>
              <a:t> 0.8 U($4k) &gt; U($3k)</a:t>
            </a:r>
          </a:p>
          <a:p>
            <a:pPr lvl="1">
              <a:lnSpc>
                <a:spcPct val="80000"/>
              </a:lnSpc>
            </a:pPr>
            <a:endParaRPr lang="en-US" sz="2400" dirty="0" smtClean="0">
              <a:sym typeface="Symbol" pitchFamily="18" charset="2"/>
            </a:endParaRPr>
          </a:p>
        </p:txBody>
      </p:sp>
      <p:sp>
        <p:nvSpPr>
          <p:cNvPr id="6" name="Left Arrow 5"/>
          <p:cNvSpPr/>
          <p:nvPr/>
        </p:nvSpPr>
        <p:spPr>
          <a:xfrm>
            <a:off x="4038600" y="2018325"/>
            <a:ext cx="381000" cy="304800"/>
          </a:xfrm>
          <a:prstGeom prst="leftArrow">
            <a:avLst/>
          </a:prstGeom>
          <a:solidFill>
            <a:srgbClr val="99C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32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326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326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326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32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326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3267">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63267">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MDPs!</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err="1" smtClean="0"/>
              <a:t>Expectimax</a:t>
            </a:r>
            <a:r>
              <a:rPr lang="en-US" dirty="0" smtClean="0"/>
              <a:t> Search</a:t>
            </a:r>
          </a:p>
        </p:txBody>
      </p:sp>
      <p:sp>
        <p:nvSpPr>
          <p:cNvPr id="1106947" name="Rectangle 3"/>
          <p:cNvSpPr>
            <a:spLocks noGrp="1" noChangeArrowheads="1"/>
          </p:cNvSpPr>
          <p:nvPr>
            <p:ph idx="1"/>
          </p:nvPr>
        </p:nvSpPr>
        <p:spPr>
          <a:xfrm>
            <a:off x="457200" y="1447800"/>
            <a:ext cx="7467600" cy="4876800"/>
          </a:xfrm>
        </p:spPr>
        <p:txBody>
          <a:bodyPr/>
          <a:lstStyle/>
          <a:p>
            <a:pPr>
              <a:lnSpc>
                <a:spcPct val="85000"/>
              </a:lnSpc>
              <a:spcBef>
                <a:spcPct val="0"/>
              </a:spcBef>
            </a:pPr>
            <a:r>
              <a:rPr lang="en-US" sz="2200" dirty="0" smtClean="0"/>
              <a:t>Why wouldn’t we know what the result of an action will be?</a:t>
            </a:r>
          </a:p>
          <a:p>
            <a:pPr lvl="1">
              <a:lnSpc>
                <a:spcPct val="85000"/>
              </a:lnSpc>
              <a:spcBef>
                <a:spcPct val="0"/>
              </a:spcBef>
            </a:pPr>
            <a:r>
              <a:rPr lang="en-US" sz="2000" dirty="0" smtClean="0"/>
              <a:t>Explicit randomness: rolling dice</a:t>
            </a:r>
          </a:p>
          <a:p>
            <a:pPr lvl="1">
              <a:lnSpc>
                <a:spcPct val="85000"/>
              </a:lnSpc>
              <a:spcBef>
                <a:spcPct val="0"/>
              </a:spcBef>
            </a:pPr>
            <a:r>
              <a:rPr lang="en-US" sz="2000" dirty="0" smtClean="0"/>
              <a:t>Unpredictable opponents: the ghosts respond randomly</a:t>
            </a:r>
          </a:p>
          <a:p>
            <a:pPr lvl="1">
              <a:lnSpc>
                <a:spcPct val="85000"/>
              </a:lnSpc>
              <a:spcBef>
                <a:spcPct val="0"/>
              </a:spcBef>
            </a:pPr>
            <a:r>
              <a:rPr lang="en-US" sz="2000" dirty="0" smtClean="0"/>
              <a:t>Actions can fail: when moving a robot, wheels might slip</a:t>
            </a:r>
          </a:p>
          <a:p>
            <a:pPr lvl="1">
              <a:lnSpc>
                <a:spcPct val="85000"/>
              </a:lnSpc>
              <a:spcBef>
                <a:spcPct val="0"/>
              </a:spcBef>
            </a:pPr>
            <a:endParaRPr lang="en-US" sz="2000" dirty="0" smtClean="0"/>
          </a:p>
          <a:p>
            <a:pPr>
              <a:lnSpc>
                <a:spcPct val="85000"/>
              </a:lnSpc>
              <a:spcBef>
                <a:spcPct val="0"/>
              </a:spcBef>
            </a:pPr>
            <a:r>
              <a:rPr lang="en-US" sz="2200" dirty="0" smtClean="0"/>
              <a:t>Values should now reflect average-case (</a:t>
            </a:r>
            <a:r>
              <a:rPr lang="en-US" sz="2200" dirty="0" err="1" smtClean="0"/>
              <a:t>expectimax</a:t>
            </a:r>
            <a:r>
              <a:rPr lang="en-US" sz="2200" dirty="0" smtClean="0"/>
              <a:t>) outcomes, not worst-case (</a:t>
            </a:r>
            <a:r>
              <a:rPr lang="en-US" sz="2200" dirty="0" err="1" smtClean="0"/>
              <a:t>minimax</a:t>
            </a:r>
            <a:r>
              <a:rPr lang="en-US" sz="2200" dirty="0" smtClean="0"/>
              <a:t>) outcomes</a:t>
            </a:r>
          </a:p>
          <a:p>
            <a:pPr>
              <a:lnSpc>
                <a:spcPct val="85000"/>
              </a:lnSpc>
              <a:spcBef>
                <a:spcPct val="0"/>
              </a:spcBef>
            </a:pPr>
            <a:endParaRPr lang="en-US" sz="2200" dirty="0" smtClean="0"/>
          </a:p>
          <a:p>
            <a:pPr>
              <a:lnSpc>
                <a:spcPct val="85000"/>
              </a:lnSpc>
              <a:spcBef>
                <a:spcPct val="0"/>
              </a:spcBef>
            </a:pPr>
            <a:r>
              <a:rPr lang="en-US" sz="2200" dirty="0" err="1" smtClean="0">
                <a:solidFill>
                  <a:srgbClr val="C00000"/>
                </a:solidFill>
              </a:rPr>
              <a:t>Expectimax</a:t>
            </a:r>
            <a:r>
              <a:rPr lang="en-US" sz="2200" dirty="0" smtClean="0">
                <a:solidFill>
                  <a:srgbClr val="C00000"/>
                </a:solidFill>
              </a:rPr>
              <a:t> search:</a:t>
            </a:r>
            <a:r>
              <a:rPr lang="en-US" sz="2200" dirty="0" smtClean="0"/>
              <a:t> compute the average score under optimal play</a:t>
            </a:r>
          </a:p>
          <a:p>
            <a:pPr lvl="1">
              <a:lnSpc>
                <a:spcPct val="85000"/>
              </a:lnSpc>
              <a:spcBef>
                <a:spcPct val="0"/>
              </a:spcBef>
            </a:pPr>
            <a:r>
              <a:rPr lang="en-US" sz="2000" dirty="0" smtClean="0"/>
              <a:t>Max nodes as in </a:t>
            </a:r>
            <a:r>
              <a:rPr lang="en-US" sz="2000" dirty="0" err="1" smtClean="0"/>
              <a:t>minimax</a:t>
            </a:r>
            <a:r>
              <a:rPr lang="en-US" sz="2000" dirty="0" smtClean="0"/>
              <a:t> search</a:t>
            </a:r>
          </a:p>
          <a:p>
            <a:pPr lvl="1">
              <a:lnSpc>
                <a:spcPct val="85000"/>
              </a:lnSpc>
              <a:spcBef>
                <a:spcPct val="0"/>
              </a:spcBef>
            </a:pPr>
            <a:r>
              <a:rPr lang="en-US" sz="2000" dirty="0" smtClean="0"/>
              <a:t>Chance nodes are like min nodes but the outcome is uncertain</a:t>
            </a:r>
          </a:p>
          <a:p>
            <a:pPr lvl="1">
              <a:lnSpc>
                <a:spcPct val="85000"/>
              </a:lnSpc>
              <a:spcBef>
                <a:spcPct val="0"/>
              </a:spcBef>
            </a:pPr>
            <a:r>
              <a:rPr lang="en-US" sz="2000" dirty="0" smtClean="0"/>
              <a:t>Calculate their </a:t>
            </a:r>
            <a:r>
              <a:rPr lang="en-US" sz="2000" dirty="0" smtClean="0">
                <a:solidFill>
                  <a:srgbClr val="CC0000"/>
                </a:solidFill>
              </a:rPr>
              <a:t>expected utilities</a:t>
            </a:r>
            <a:endParaRPr lang="en-US" sz="2000" dirty="0" smtClean="0"/>
          </a:p>
          <a:p>
            <a:pPr lvl="1">
              <a:lnSpc>
                <a:spcPct val="85000"/>
              </a:lnSpc>
              <a:spcBef>
                <a:spcPct val="0"/>
              </a:spcBef>
            </a:pPr>
            <a:r>
              <a:rPr lang="en-US" sz="2000" dirty="0" smtClean="0"/>
              <a:t>I.e. take weighted average (expectation) of children</a:t>
            </a:r>
          </a:p>
          <a:p>
            <a:pPr>
              <a:lnSpc>
                <a:spcPct val="85000"/>
              </a:lnSpc>
              <a:spcBef>
                <a:spcPct val="0"/>
              </a:spcBef>
            </a:pPr>
            <a:endParaRPr lang="en-US" sz="2200" dirty="0" smtClean="0"/>
          </a:p>
          <a:p>
            <a:pPr>
              <a:lnSpc>
                <a:spcPct val="85000"/>
              </a:lnSpc>
              <a:spcBef>
                <a:spcPct val="0"/>
              </a:spcBef>
            </a:pPr>
            <a:r>
              <a:rPr lang="en-US" sz="2200" dirty="0" smtClean="0"/>
              <a:t>Later, we’ll learn how to formalize the underlying uncertain-result problems as </a:t>
            </a:r>
            <a:r>
              <a:rPr lang="en-US" sz="2200" dirty="0" smtClean="0">
                <a:solidFill>
                  <a:srgbClr val="C00000"/>
                </a:solidFill>
              </a:rPr>
              <a:t>Markov Decision Processes</a:t>
            </a:r>
          </a:p>
        </p:txBody>
      </p:sp>
      <p:sp>
        <p:nvSpPr>
          <p:cNvPr id="5126" name="AutoShape 4"/>
          <p:cNvSpPr>
            <a:spLocks noChangeArrowheads="1"/>
          </p:cNvSpPr>
          <p:nvPr/>
        </p:nvSpPr>
        <p:spPr bwMode="auto">
          <a:xfrm>
            <a:off x="9525000" y="1828800"/>
            <a:ext cx="381000" cy="3048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pitchFamily="34" charset="0"/>
            </a:endParaRPr>
          </a:p>
        </p:txBody>
      </p:sp>
      <p:sp>
        <p:nvSpPr>
          <p:cNvPr id="5127" name="Rectangle 5"/>
          <p:cNvSpPr>
            <a:spLocks noChangeArrowheads="1"/>
          </p:cNvSpPr>
          <p:nvPr/>
        </p:nvSpPr>
        <p:spPr bwMode="auto">
          <a:xfrm>
            <a:off x="83820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5128" name="Rectangle 6"/>
          <p:cNvSpPr>
            <a:spLocks noChangeArrowheads="1"/>
          </p:cNvSpPr>
          <p:nvPr/>
        </p:nvSpPr>
        <p:spPr bwMode="auto">
          <a:xfrm>
            <a:off x="90678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4</a:t>
            </a:r>
          </a:p>
        </p:txBody>
      </p:sp>
      <p:sp>
        <p:nvSpPr>
          <p:cNvPr id="5129" name="Rectangle 7"/>
          <p:cNvSpPr>
            <a:spLocks noChangeArrowheads="1"/>
          </p:cNvSpPr>
          <p:nvPr/>
        </p:nvSpPr>
        <p:spPr bwMode="auto">
          <a:xfrm>
            <a:off x="99060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5130" name="Rectangle 8"/>
          <p:cNvSpPr>
            <a:spLocks noChangeArrowheads="1"/>
          </p:cNvSpPr>
          <p:nvPr/>
        </p:nvSpPr>
        <p:spPr bwMode="auto">
          <a:xfrm>
            <a:off x="106680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7</a:t>
            </a:r>
          </a:p>
        </p:txBody>
      </p:sp>
      <p:cxnSp>
        <p:nvCxnSpPr>
          <p:cNvPr id="5131" name="AutoShape 9"/>
          <p:cNvCxnSpPr>
            <a:cxnSpLocks noChangeShapeType="1"/>
            <a:stCxn id="5126" idx="3"/>
            <a:endCxn id="5137" idx="0"/>
          </p:cNvCxnSpPr>
          <p:nvPr/>
        </p:nvCxnSpPr>
        <p:spPr bwMode="auto">
          <a:xfrm flipH="1">
            <a:off x="8953500" y="2133600"/>
            <a:ext cx="762000" cy="636588"/>
          </a:xfrm>
          <a:prstGeom prst="straightConnector1">
            <a:avLst/>
          </a:prstGeom>
          <a:noFill/>
          <a:ln w="9525">
            <a:solidFill>
              <a:schemeClr val="tx1"/>
            </a:solidFill>
            <a:round/>
            <a:headEnd/>
            <a:tailEnd type="triangle" w="med" len="med"/>
          </a:ln>
        </p:spPr>
      </p:cxnSp>
      <p:cxnSp>
        <p:nvCxnSpPr>
          <p:cNvPr id="5132" name="AutoShape 10"/>
          <p:cNvCxnSpPr>
            <a:cxnSpLocks noChangeShapeType="1"/>
            <a:stCxn id="5126" idx="3"/>
            <a:endCxn id="5138" idx="0"/>
          </p:cNvCxnSpPr>
          <p:nvPr/>
        </p:nvCxnSpPr>
        <p:spPr bwMode="auto">
          <a:xfrm>
            <a:off x="9715500" y="2133600"/>
            <a:ext cx="762000" cy="609600"/>
          </a:xfrm>
          <a:prstGeom prst="straightConnector1">
            <a:avLst/>
          </a:prstGeom>
          <a:noFill/>
          <a:ln w="9525">
            <a:solidFill>
              <a:schemeClr val="tx1"/>
            </a:solidFill>
            <a:round/>
            <a:headEnd/>
            <a:tailEnd type="triangle" w="med" len="med"/>
          </a:ln>
        </p:spPr>
      </p:cxnSp>
      <p:cxnSp>
        <p:nvCxnSpPr>
          <p:cNvPr id="5133" name="AutoShape 11"/>
          <p:cNvCxnSpPr>
            <a:cxnSpLocks noChangeShapeType="1"/>
            <a:endCxn id="5127" idx="0"/>
          </p:cNvCxnSpPr>
          <p:nvPr/>
        </p:nvCxnSpPr>
        <p:spPr bwMode="auto">
          <a:xfrm flipH="1">
            <a:off x="8572500" y="3124200"/>
            <a:ext cx="381000" cy="990600"/>
          </a:xfrm>
          <a:prstGeom prst="straightConnector1">
            <a:avLst/>
          </a:prstGeom>
          <a:noFill/>
          <a:ln w="9525">
            <a:solidFill>
              <a:schemeClr val="tx1"/>
            </a:solidFill>
            <a:round/>
            <a:headEnd/>
            <a:tailEnd type="triangle" w="med" len="med"/>
          </a:ln>
        </p:spPr>
      </p:cxnSp>
      <p:cxnSp>
        <p:nvCxnSpPr>
          <p:cNvPr id="5134" name="AutoShape 12"/>
          <p:cNvCxnSpPr>
            <a:cxnSpLocks noChangeShapeType="1"/>
            <a:endCxn id="5128" idx="0"/>
          </p:cNvCxnSpPr>
          <p:nvPr/>
        </p:nvCxnSpPr>
        <p:spPr bwMode="auto">
          <a:xfrm>
            <a:off x="8953500" y="3124200"/>
            <a:ext cx="304800" cy="990600"/>
          </a:xfrm>
          <a:prstGeom prst="straightConnector1">
            <a:avLst/>
          </a:prstGeom>
          <a:noFill/>
          <a:ln w="9525">
            <a:solidFill>
              <a:schemeClr val="tx1"/>
            </a:solidFill>
            <a:round/>
            <a:headEnd/>
            <a:tailEnd type="triangle" w="med" len="med"/>
          </a:ln>
        </p:spPr>
      </p:cxnSp>
      <p:cxnSp>
        <p:nvCxnSpPr>
          <p:cNvPr id="5135" name="AutoShape 13"/>
          <p:cNvCxnSpPr>
            <a:cxnSpLocks noChangeShapeType="1"/>
            <a:endCxn id="5129" idx="0"/>
          </p:cNvCxnSpPr>
          <p:nvPr/>
        </p:nvCxnSpPr>
        <p:spPr bwMode="auto">
          <a:xfrm flipH="1">
            <a:off x="10096500" y="3124200"/>
            <a:ext cx="381000" cy="990600"/>
          </a:xfrm>
          <a:prstGeom prst="straightConnector1">
            <a:avLst/>
          </a:prstGeom>
          <a:noFill/>
          <a:ln w="9525">
            <a:solidFill>
              <a:schemeClr val="tx1"/>
            </a:solidFill>
            <a:round/>
            <a:headEnd/>
            <a:tailEnd type="triangle" w="med" len="med"/>
          </a:ln>
        </p:spPr>
      </p:cxnSp>
      <p:cxnSp>
        <p:nvCxnSpPr>
          <p:cNvPr id="5136" name="AutoShape 14"/>
          <p:cNvCxnSpPr>
            <a:cxnSpLocks noChangeShapeType="1"/>
            <a:endCxn id="5130" idx="0"/>
          </p:cNvCxnSpPr>
          <p:nvPr/>
        </p:nvCxnSpPr>
        <p:spPr bwMode="auto">
          <a:xfrm>
            <a:off x="10477500" y="3124200"/>
            <a:ext cx="381000" cy="990600"/>
          </a:xfrm>
          <a:prstGeom prst="straightConnector1">
            <a:avLst/>
          </a:prstGeom>
          <a:noFill/>
          <a:ln w="9525">
            <a:solidFill>
              <a:schemeClr val="tx1"/>
            </a:solidFill>
            <a:round/>
            <a:headEnd/>
            <a:tailEnd type="triangle" w="med" len="med"/>
          </a:ln>
        </p:spPr>
      </p:cxnSp>
      <p:sp>
        <p:nvSpPr>
          <p:cNvPr id="5137" name="Oval 15"/>
          <p:cNvSpPr>
            <a:spLocks noChangeArrowheads="1"/>
          </p:cNvSpPr>
          <p:nvPr/>
        </p:nvSpPr>
        <p:spPr bwMode="auto">
          <a:xfrm>
            <a:off x="8763000" y="2770188"/>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5138" name="Oval 16"/>
          <p:cNvSpPr>
            <a:spLocks noChangeArrowheads="1"/>
          </p:cNvSpPr>
          <p:nvPr/>
        </p:nvSpPr>
        <p:spPr bwMode="auto">
          <a:xfrm>
            <a:off x="10287000" y="27432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5139" name="Text Box 17"/>
          <p:cNvSpPr txBox="1">
            <a:spLocks noChangeArrowheads="1"/>
          </p:cNvSpPr>
          <p:nvPr/>
        </p:nvSpPr>
        <p:spPr bwMode="auto">
          <a:xfrm>
            <a:off x="9928225" y="1766888"/>
            <a:ext cx="663575" cy="366712"/>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5140" name="Text Box 18"/>
          <p:cNvSpPr txBox="1">
            <a:spLocks noChangeArrowheads="1"/>
          </p:cNvSpPr>
          <p:nvPr/>
        </p:nvSpPr>
        <p:spPr bwMode="auto">
          <a:xfrm>
            <a:off x="10668000" y="2743200"/>
            <a:ext cx="1066800" cy="369888"/>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chance</a:t>
            </a:r>
          </a:p>
        </p:txBody>
      </p:sp>
      <p:sp>
        <p:nvSpPr>
          <p:cNvPr id="5141" name="Rectangle 8"/>
          <p:cNvSpPr>
            <a:spLocks noChangeArrowheads="1"/>
          </p:cNvSpPr>
          <p:nvPr/>
        </p:nvSpPr>
        <p:spPr bwMode="auto">
          <a:xfrm>
            <a:off x="83820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5142" name="Rectangle 9"/>
          <p:cNvSpPr>
            <a:spLocks noChangeArrowheads="1"/>
          </p:cNvSpPr>
          <p:nvPr/>
        </p:nvSpPr>
        <p:spPr bwMode="auto">
          <a:xfrm>
            <a:off x="90678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5143" name="Rectangle 10"/>
          <p:cNvSpPr>
            <a:spLocks noChangeArrowheads="1"/>
          </p:cNvSpPr>
          <p:nvPr/>
        </p:nvSpPr>
        <p:spPr bwMode="auto">
          <a:xfrm>
            <a:off x="99060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dirty="0" smtClean="0">
                <a:latin typeface="Calibri" pitchFamily="34" charset="0"/>
              </a:rPr>
              <a:t>8</a:t>
            </a:r>
            <a:endParaRPr lang="en-US" dirty="0">
              <a:latin typeface="Calibri" pitchFamily="34" charset="0"/>
            </a:endParaRPr>
          </a:p>
        </p:txBody>
      </p:sp>
      <p:sp>
        <p:nvSpPr>
          <p:cNvPr id="5144" name="Rectangle 11"/>
          <p:cNvSpPr>
            <a:spLocks noChangeArrowheads="1"/>
          </p:cNvSpPr>
          <p:nvPr/>
        </p:nvSpPr>
        <p:spPr bwMode="auto">
          <a:xfrm>
            <a:off x="106680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a:latin typeface="Calibri" pitchFamily="34" charset="0"/>
              </a:rPr>
              <a:t>100</a:t>
            </a:r>
          </a:p>
        </p:txBody>
      </p:sp>
      <p:sp>
        <p:nvSpPr>
          <p:cNvPr id="26" name="Text Box 20"/>
          <p:cNvSpPr txBox="1">
            <a:spLocks noChangeArrowheads="1"/>
          </p:cNvSpPr>
          <p:nvPr/>
        </p:nvSpPr>
        <p:spPr bwMode="auto">
          <a:xfrm>
            <a:off x="8153400" y="6477000"/>
            <a:ext cx="4038600" cy="369332"/>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min </a:t>
            </a:r>
            <a:r>
              <a:rPr lang="en-US" dirty="0" err="1" smtClean="0">
                <a:solidFill>
                  <a:srgbClr val="CC0000"/>
                </a:solidFill>
                <a:latin typeface="Calibri" pitchFamily="34" charset="0"/>
              </a:rPr>
              <a:t>vs</a:t>
            </a:r>
            <a:r>
              <a:rPr lang="en-US" dirty="0" smtClean="0">
                <a:solidFill>
                  <a:srgbClr val="CC0000"/>
                </a:solidFill>
                <a:latin typeface="Calibri" pitchFamily="34" charset="0"/>
              </a:rPr>
              <a:t> </a:t>
            </a:r>
            <a:r>
              <a:rPr lang="en-US" dirty="0" err="1" smtClean="0">
                <a:solidFill>
                  <a:srgbClr val="CC0000"/>
                </a:solidFill>
                <a:latin typeface="Calibri" pitchFamily="34" charset="0"/>
              </a:rPr>
              <a:t>exp</a:t>
            </a:r>
            <a:r>
              <a:rPr lang="en-US" smtClean="0">
                <a:solidFill>
                  <a:srgbClr val="CC0000"/>
                </a:solidFill>
                <a:latin typeface="Calibri" pitchFamily="34" charset="0"/>
              </a:rPr>
              <a:t> (L7D1,2)]</a:t>
            </a:r>
            <a:endParaRPr lang="en-US" dirty="0">
              <a:solidFill>
                <a:srgbClr val="CC0000"/>
              </a:solidFill>
              <a:latin typeface="Calibri" pitchFamily="34" charset="0"/>
            </a:endParaRPr>
          </a:p>
        </p:txBody>
      </p:sp>
      <p:sp>
        <p:nvSpPr>
          <p:cNvPr id="4" name="TextBox 3"/>
          <p:cNvSpPr txBox="1"/>
          <p:nvPr/>
        </p:nvSpPr>
        <p:spPr>
          <a:xfrm>
            <a:off x="8763000" y="2801035"/>
            <a:ext cx="457200" cy="323165"/>
          </a:xfrm>
          <a:prstGeom prst="rect">
            <a:avLst/>
          </a:prstGeom>
          <a:noFill/>
        </p:spPr>
        <p:txBody>
          <a:bodyPr wrap="square" rtlCol="0">
            <a:spAutoFit/>
          </a:bodyPr>
          <a:lstStyle/>
          <a:p>
            <a:r>
              <a:rPr lang="en-US" sz="1500" dirty="0" smtClean="0"/>
              <a:t>10</a:t>
            </a:r>
            <a:endParaRPr lang="en-US" sz="1500" dirty="0"/>
          </a:p>
        </p:txBody>
      </p:sp>
      <p:sp>
        <p:nvSpPr>
          <p:cNvPr id="28" name="TextBox 27"/>
          <p:cNvSpPr txBox="1"/>
          <p:nvPr/>
        </p:nvSpPr>
        <p:spPr>
          <a:xfrm>
            <a:off x="10287000" y="2770188"/>
            <a:ext cx="457200" cy="323165"/>
          </a:xfrm>
          <a:prstGeom prst="rect">
            <a:avLst/>
          </a:prstGeom>
          <a:noFill/>
        </p:spPr>
        <p:txBody>
          <a:bodyPr wrap="square" rtlCol="0">
            <a:spAutoFit/>
          </a:bodyPr>
          <a:lstStyle/>
          <a:p>
            <a:r>
              <a:rPr lang="en-US" sz="1500" smtClean="0"/>
              <a:t>54</a:t>
            </a:r>
            <a:endParaRPr lang="en-US" sz="1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694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694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0694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06947">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06947">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0694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8"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mtClean="0"/>
              <a:t>What are Probabilities?</a:t>
            </a:r>
          </a:p>
        </p:txBody>
      </p:sp>
      <p:sp>
        <p:nvSpPr>
          <p:cNvPr id="31747" name="Rectangle 3"/>
          <p:cNvSpPr>
            <a:spLocks noGrp="1" noChangeArrowheads="1"/>
          </p:cNvSpPr>
          <p:nvPr>
            <p:ph idx="1"/>
          </p:nvPr>
        </p:nvSpPr>
        <p:spPr>
          <a:xfrm>
            <a:off x="457200" y="1524000"/>
            <a:ext cx="8229600" cy="4876800"/>
          </a:xfrm>
        </p:spPr>
        <p:txBody>
          <a:bodyPr/>
          <a:lstStyle/>
          <a:p>
            <a:pPr>
              <a:lnSpc>
                <a:spcPct val="90000"/>
              </a:lnSpc>
            </a:pPr>
            <a:r>
              <a:rPr lang="en-US" sz="2400" smtClean="0"/>
              <a:t>Objectivist / frequentist answer:</a:t>
            </a:r>
          </a:p>
          <a:p>
            <a:pPr lvl="1">
              <a:lnSpc>
                <a:spcPct val="90000"/>
              </a:lnSpc>
            </a:pPr>
            <a:r>
              <a:rPr lang="en-US" sz="2000" smtClean="0"/>
              <a:t>Averages over repeated </a:t>
            </a:r>
            <a:r>
              <a:rPr lang="en-US" sz="2000" i="1" smtClean="0"/>
              <a:t>experiments</a:t>
            </a:r>
          </a:p>
          <a:p>
            <a:pPr lvl="1">
              <a:lnSpc>
                <a:spcPct val="90000"/>
              </a:lnSpc>
            </a:pPr>
            <a:r>
              <a:rPr lang="en-US" sz="2000" smtClean="0"/>
              <a:t>E.g. empirically estimating P(rain) from historical observation</a:t>
            </a:r>
          </a:p>
          <a:p>
            <a:pPr lvl="1">
              <a:lnSpc>
                <a:spcPct val="90000"/>
              </a:lnSpc>
            </a:pPr>
            <a:r>
              <a:rPr lang="en-US" sz="2000" smtClean="0"/>
              <a:t>Assertion about how future experiments will go (in the limit)</a:t>
            </a:r>
          </a:p>
          <a:p>
            <a:pPr lvl="1">
              <a:lnSpc>
                <a:spcPct val="90000"/>
              </a:lnSpc>
            </a:pPr>
            <a:r>
              <a:rPr lang="en-US" sz="2000" smtClean="0"/>
              <a:t>New evidence changes the </a:t>
            </a:r>
            <a:r>
              <a:rPr lang="en-US" sz="2000" i="1" smtClean="0"/>
              <a:t>reference class</a:t>
            </a:r>
          </a:p>
          <a:p>
            <a:pPr lvl="1">
              <a:lnSpc>
                <a:spcPct val="90000"/>
              </a:lnSpc>
            </a:pPr>
            <a:r>
              <a:rPr lang="en-US" sz="2000" smtClean="0"/>
              <a:t>Makes one think of </a:t>
            </a:r>
            <a:r>
              <a:rPr lang="en-US" sz="2000" i="1" smtClean="0"/>
              <a:t>inherently random</a:t>
            </a:r>
            <a:r>
              <a:rPr lang="en-US" sz="2000" smtClean="0"/>
              <a:t> events, like rolling dice</a:t>
            </a:r>
          </a:p>
          <a:p>
            <a:pPr>
              <a:lnSpc>
                <a:spcPct val="90000"/>
              </a:lnSpc>
            </a:pPr>
            <a:endParaRPr lang="en-US" sz="2400" smtClean="0"/>
          </a:p>
          <a:p>
            <a:pPr>
              <a:lnSpc>
                <a:spcPct val="90000"/>
              </a:lnSpc>
            </a:pPr>
            <a:r>
              <a:rPr lang="en-US" sz="2400" smtClean="0"/>
              <a:t>Subjectivist / Bayesian answer:</a:t>
            </a:r>
          </a:p>
          <a:p>
            <a:pPr lvl="1">
              <a:lnSpc>
                <a:spcPct val="90000"/>
              </a:lnSpc>
            </a:pPr>
            <a:r>
              <a:rPr lang="en-US" sz="2000" smtClean="0"/>
              <a:t>Degrees of belief about unobserved variables</a:t>
            </a:r>
          </a:p>
          <a:p>
            <a:pPr lvl="1">
              <a:lnSpc>
                <a:spcPct val="90000"/>
              </a:lnSpc>
            </a:pPr>
            <a:r>
              <a:rPr lang="en-US" sz="2000" smtClean="0"/>
              <a:t>E.g. an agent’s belief that it’s raining, given the temperature</a:t>
            </a:r>
          </a:p>
          <a:p>
            <a:pPr lvl="1">
              <a:lnSpc>
                <a:spcPct val="90000"/>
              </a:lnSpc>
            </a:pPr>
            <a:r>
              <a:rPr lang="en-US" sz="2000" smtClean="0"/>
              <a:t>E.g. pacman’s belief that the ghost will turn left, given the state</a:t>
            </a:r>
          </a:p>
          <a:p>
            <a:pPr lvl="1">
              <a:lnSpc>
                <a:spcPct val="90000"/>
              </a:lnSpc>
            </a:pPr>
            <a:r>
              <a:rPr lang="en-US" sz="2000" smtClean="0"/>
              <a:t>Often </a:t>
            </a:r>
            <a:r>
              <a:rPr lang="en-US" sz="2000" i="1" smtClean="0"/>
              <a:t>learn </a:t>
            </a:r>
            <a:r>
              <a:rPr lang="en-US" sz="2000" smtClean="0"/>
              <a:t>probabilities from past experiences (more later)</a:t>
            </a:r>
          </a:p>
          <a:p>
            <a:pPr lvl="1">
              <a:lnSpc>
                <a:spcPct val="90000"/>
              </a:lnSpc>
            </a:pPr>
            <a:r>
              <a:rPr lang="en-US" sz="2000" smtClean="0"/>
              <a:t>New evidence </a:t>
            </a:r>
            <a:r>
              <a:rPr lang="en-US" sz="2000" i="1" smtClean="0"/>
              <a:t>updates beliefs </a:t>
            </a:r>
            <a:r>
              <a:rPr lang="en-US" sz="2000" smtClean="0"/>
              <a:t>(more later)</a:t>
            </a:r>
          </a:p>
          <a:p>
            <a:pPr lvl="1">
              <a:lnSpc>
                <a:spcPct val="90000"/>
              </a:lnSpc>
            </a:pPr>
            <a:endParaRPr lang="en-US" sz="2000" smtClean="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Uncertainty Everywhere</a:t>
            </a:r>
          </a:p>
        </p:txBody>
      </p:sp>
      <p:sp>
        <p:nvSpPr>
          <p:cNvPr id="15363" name="Rectangle 3"/>
          <p:cNvSpPr>
            <a:spLocks noGrp="1" noChangeArrowheads="1"/>
          </p:cNvSpPr>
          <p:nvPr>
            <p:ph idx="1"/>
          </p:nvPr>
        </p:nvSpPr>
        <p:spPr/>
        <p:txBody>
          <a:bodyPr/>
          <a:lstStyle/>
          <a:p>
            <a:pPr>
              <a:lnSpc>
                <a:spcPct val="80000"/>
              </a:lnSpc>
            </a:pPr>
            <a:r>
              <a:rPr lang="en-US" sz="2000" smtClean="0"/>
              <a:t>Not just for games of chance!</a:t>
            </a:r>
          </a:p>
          <a:p>
            <a:pPr lvl="1">
              <a:lnSpc>
                <a:spcPct val="80000"/>
              </a:lnSpc>
            </a:pPr>
            <a:r>
              <a:rPr lang="en-US" sz="1800" smtClean="0"/>
              <a:t>I’m sick: will I sneeze this minute?</a:t>
            </a:r>
          </a:p>
          <a:p>
            <a:pPr lvl="1">
              <a:lnSpc>
                <a:spcPct val="80000"/>
              </a:lnSpc>
            </a:pPr>
            <a:r>
              <a:rPr lang="en-US" sz="1800" smtClean="0"/>
              <a:t>Email contains “FREE!”: is it spam?</a:t>
            </a:r>
          </a:p>
          <a:p>
            <a:pPr lvl="1">
              <a:lnSpc>
                <a:spcPct val="80000"/>
              </a:lnSpc>
            </a:pPr>
            <a:r>
              <a:rPr lang="en-US" sz="1800" smtClean="0"/>
              <a:t>Tooth hurts: have cavity?</a:t>
            </a:r>
          </a:p>
          <a:p>
            <a:pPr lvl="1">
              <a:lnSpc>
                <a:spcPct val="80000"/>
              </a:lnSpc>
            </a:pPr>
            <a:r>
              <a:rPr lang="en-US" sz="1800" smtClean="0"/>
              <a:t>60 min enough to get to the airport?</a:t>
            </a:r>
          </a:p>
          <a:p>
            <a:pPr lvl="1">
              <a:lnSpc>
                <a:spcPct val="80000"/>
              </a:lnSpc>
            </a:pPr>
            <a:r>
              <a:rPr lang="en-US" sz="1800" smtClean="0"/>
              <a:t>Robot rotated wheel three times, how far did it advance?</a:t>
            </a:r>
          </a:p>
          <a:p>
            <a:pPr lvl="1">
              <a:lnSpc>
                <a:spcPct val="80000"/>
              </a:lnSpc>
            </a:pPr>
            <a:r>
              <a:rPr lang="en-US" sz="1800" smtClean="0"/>
              <a:t>Safe to cross street? (Look both ways!)</a:t>
            </a:r>
          </a:p>
          <a:p>
            <a:pPr>
              <a:lnSpc>
                <a:spcPct val="80000"/>
              </a:lnSpc>
            </a:pPr>
            <a:endParaRPr lang="en-US" sz="2000" smtClean="0"/>
          </a:p>
          <a:p>
            <a:pPr>
              <a:lnSpc>
                <a:spcPct val="80000"/>
              </a:lnSpc>
            </a:pPr>
            <a:r>
              <a:rPr lang="en-US" sz="2000" smtClean="0"/>
              <a:t>Sources of uncertainty in random variables:</a:t>
            </a:r>
          </a:p>
          <a:p>
            <a:pPr lvl="1">
              <a:lnSpc>
                <a:spcPct val="80000"/>
              </a:lnSpc>
            </a:pPr>
            <a:r>
              <a:rPr lang="en-US" sz="1800" smtClean="0"/>
              <a:t>Inherently random process (dice, etc)</a:t>
            </a:r>
          </a:p>
          <a:p>
            <a:pPr lvl="1">
              <a:lnSpc>
                <a:spcPct val="80000"/>
              </a:lnSpc>
            </a:pPr>
            <a:r>
              <a:rPr lang="en-US" sz="1800" smtClean="0"/>
              <a:t>Insufficient or weak evidence</a:t>
            </a:r>
          </a:p>
          <a:p>
            <a:pPr lvl="1">
              <a:lnSpc>
                <a:spcPct val="80000"/>
              </a:lnSpc>
            </a:pPr>
            <a:r>
              <a:rPr lang="en-US" sz="1800" smtClean="0"/>
              <a:t>Ignorance of underlying processes</a:t>
            </a:r>
          </a:p>
          <a:p>
            <a:pPr lvl="1">
              <a:lnSpc>
                <a:spcPct val="80000"/>
              </a:lnSpc>
            </a:pPr>
            <a:r>
              <a:rPr lang="en-US" sz="1800" smtClean="0"/>
              <a:t>Unmodeled variables</a:t>
            </a:r>
          </a:p>
          <a:p>
            <a:pPr lvl="1">
              <a:lnSpc>
                <a:spcPct val="80000"/>
              </a:lnSpc>
            </a:pPr>
            <a:r>
              <a:rPr lang="en-US" sz="1800" smtClean="0"/>
              <a:t>The world’s just noisy – it doesn’t behave according to plan!</a:t>
            </a:r>
          </a:p>
          <a:p>
            <a:pPr lvl="1">
              <a:lnSpc>
                <a:spcPct val="80000"/>
              </a:lnSpc>
            </a:pPr>
            <a:endParaRPr lang="en-US" sz="1800" smtClean="0"/>
          </a:p>
          <a:p>
            <a:pPr>
              <a:lnSpc>
                <a:spcPct val="80000"/>
              </a:lnSpc>
            </a:pPr>
            <a:r>
              <a:rPr lang="en-US" sz="2000" smtClean="0"/>
              <a:t>Compare to </a:t>
            </a:r>
            <a:r>
              <a:rPr lang="en-US" sz="2000" i="1" smtClean="0"/>
              <a:t>fuzzy logic</a:t>
            </a:r>
            <a:r>
              <a:rPr lang="en-US" sz="2000" smtClean="0"/>
              <a:t>, which has </a:t>
            </a:r>
            <a:r>
              <a:rPr lang="en-US" sz="2000" i="1" smtClean="0"/>
              <a:t>degrees of truth</a:t>
            </a:r>
            <a:r>
              <a:rPr lang="en-US" sz="2000" smtClean="0"/>
              <a:t>, rather than just </a:t>
            </a:r>
            <a:r>
              <a:rPr lang="en-US" sz="2000" i="1" smtClean="0"/>
              <a:t>degrees of belief</a:t>
            </a:r>
          </a:p>
          <a:p>
            <a:pPr lvl="1">
              <a:lnSpc>
                <a:spcPct val="80000"/>
              </a:lnSpc>
            </a:pPr>
            <a:endParaRPr lang="en-US" sz="1800" smtClean="0"/>
          </a:p>
          <a:p>
            <a:pPr lvl="1">
              <a:lnSpc>
                <a:spcPct val="80000"/>
              </a:lnSpc>
            </a:pPr>
            <a:endParaRPr lang="en-US" sz="180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6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63">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6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a:t>
            </a:r>
            <a:r>
              <a:rPr lang="en-US" dirty="0" err="1" smtClean="0"/>
              <a:t>Minimax</a:t>
            </a:r>
            <a:r>
              <a:rPr lang="en-US" dirty="0" smtClean="0"/>
              <a:t> </a:t>
            </a:r>
            <a:r>
              <a:rPr lang="en-US" dirty="0" err="1" smtClean="0"/>
              <a:t>vs</a:t>
            </a:r>
            <a:r>
              <a:rPr lang="en-US" dirty="0" smtClean="0"/>
              <a:t> </a:t>
            </a:r>
            <a:r>
              <a:rPr lang="en-US" dirty="0" err="1" smtClean="0"/>
              <a:t>Expectimax</a:t>
            </a:r>
            <a:r>
              <a:rPr lang="en-US" dirty="0" smtClean="0"/>
              <a:t> (Min)</a:t>
            </a:r>
            <a:endParaRPr lang="en-US" dirty="0"/>
          </a:p>
        </p:txBody>
      </p:sp>
      <p:pic>
        <p:nvPicPr>
          <p:cNvPr id="4" name="MinMax vs Expectimax (m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92300" y="1143000"/>
            <a:ext cx="8407400" cy="5254625"/>
          </a:xfrm>
          <a:prstGeom prst="rect">
            <a:avLst/>
          </a:prstGeom>
        </p:spPr>
      </p:pic>
    </p:spTree>
    <p:extLst>
      <p:ext uri="{BB962C8B-B14F-4D97-AF65-F5344CB8AC3E}">
        <p14:creationId xmlns:p14="http://schemas.microsoft.com/office/powerpoint/2010/main" val="25493055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0" mute="1">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a:t>
            </a:r>
            <a:r>
              <a:rPr lang="en-US" dirty="0" err="1" smtClean="0"/>
              <a:t>Minimax</a:t>
            </a:r>
            <a:r>
              <a:rPr lang="en-US" dirty="0" smtClean="0"/>
              <a:t> </a:t>
            </a:r>
            <a:r>
              <a:rPr lang="en-US" dirty="0" err="1" smtClean="0"/>
              <a:t>vs</a:t>
            </a:r>
            <a:r>
              <a:rPr lang="en-US" dirty="0" smtClean="0"/>
              <a:t> </a:t>
            </a:r>
            <a:r>
              <a:rPr lang="en-US" dirty="0" err="1" smtClean="0"/>
              <a:t>Expectimax</a:t>
            </a:r>
            <a:r>
              <a:rPr lang="en-US" dirty="0" smtClean="0"/>
              <a:t> (</a:t>
            </a:r>
            <a:r>
              <a:rPr lang="en-US" dirty="0" err="1"/>
              <a:t>E</a:t>
            </a:r>
            <a:r>
              <a:rPr lang="en-US" dirty="0" err="1" smtClean="0"/>
              <a:t>xp</a:t>
            </a:r>
            <a:r>
              <a:rPr lang="en-US" dirty="0" smtClean="0"/>
              <a:t>)</a:t>
            </a:r>
            <a:endParaRPr lang="en-US" dirty="0"/>
          </a:p>
        </p:txBody>
      </p:sp>
      <p:pic>
        <p:nvPicPr>
          <p:cNvPr id="3" name="MinMax vs Expectimax (ex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17700" y="1143001"/>
            <a:ext cx="8356600" cy="5222875"/>
          </a:xfrm>
          <a:prstGeom prst="rect">
            <a:avLst/>
          </a:prstGeom>
        </p:spPr>
      </p:pic>
    </p:spTree>
    <p:extLst>
      <p:ext uri="{BB962C8B-B14F-4D97-AF65-F5344CB8AC3E}">
        <p14:creationId xmlns:p14="http://schemas.microsoft.com/office/powerpoint/2010/main" val="16622923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5029200" y="2895600"/>
            <a:ext cx="2133600" cy="2590800"/>
          </a:xfrm>
          <a:prstGeom prst="leftRightUpArrow">
            <a:avLst>
              <a:gd name="adj1" fmla="val 18522"/>
              <a:gd name="adj2" fmla="val 19062"/>
              <a:gd name="adj3" fmla="val 19062"/>
            </a:avLst>
          </a:prstGeom>
          <a:solidFill>
            <a:srgbClr val="E8D1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239000" y="3962400"/>
            <a:ext cx="4724400" cy="2514600"/>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28600" y="3962400"/>
            <a:ext cx="4724400" cy="2514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0" y="1447800"/>
            <a:ext cx="7620000" cy="1905000"/>
          </a:xfrm>
          <a:prstGeom prst="roundRect">
            <a:avLst/>
          </a:prstGeom>
          <a:solidFill>
            <a:srgbClr val="E8D1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smtClean="0"/>
              <a:t>Expectimax</a:t>
            </a:r>
            <a:r>
              <a:rPr lang="en-US" dirty="0" smtClean="0"/>
              <a:t> </a:t>
            </a:r>
            <a:r>
              <a:rPr lang="en-US" dirty="0" err="1" smtClean="0"/>
              <a:t>Pseudocode</a:t>
            </a:r>
            <a:endParaRPr lang="en-US" dirty="0" smtClean="0"/>
          </a:p>
        </p:txBody>
      </p:sp>
      <p:sp>
        <p:nvSpPr>
          <p:cNvPr id="13315" name="Content Placeholder 2"/>
          <p:cNvSpPr>
            <a:spLocks noGrp="1"/>
          </p:cNvSpPr>
          <p:nvPr>
            <p:ph idx="1"/>
          </p:nvPr>
        </p:nvSpPr>
        <p:spPr>
          <a:xfrm>
            <a:off x="2438400" y="1447800"/>
            <a:ext cx="8229600" cy="3810000"/>
          </a:xfrm>
        </p:spPr>
        <p:txBody>
          <a:bodyPr/>
          <a:lstStyle/>
          <a:p>
            <a:pPr>
              <a:lnSpc>
                <a:spcPct val="80000"/>
              </a:lnSpc>
              <a:spcBef>
                <a:spcPts val="1200"/>
              </a:spcBef>
              <a:buFont typeface="Wingdings" pitchFamily="2" charset="2"/>
              <a:buNone/>
            </a:pPr>
            <a:endParaRPr lang="en-US" sz="200" dirty="0" smtClean="0"/>
          </a:p>
          <a:p>
            <a:pPr>
              <a:lnSpc>
                <a:spcPct val="80000"/>
              </a:lnSpc>
              <a:spcBef>
                <a:spcPts val="1200"/>
              </a:spcBef>
              <a:buFont typeface="Wingdings" pitchFamily="2" charset="2"/>
              <a:buNone/>
            </a:pPr>
            <a:r>
              <a:rPr lang="en-US" sz="2400" dirty="0" smtClean="0">
                <a:solidFill>
                  <a:srgbClr val="7030A0"/>
                </a:solidFill>
              </a:rPr>
              <a:t>def value(state):</a:t>
            </a:r>
          </a:p>
          <a:p>
            <a:pPr lvl="1">
              <a:lnSpc>
                <a:spcPct val="80000"/>
              </a:lnSpc>
              <a:buFont typeface="Wingdings" pitchFamily="2" charset="2"/>
              <a:buNone/>
            </a:pPr>
            <a:r>
              <a:rPr lang="en-US" sz="2400" dirty="0" smtClean="0"/>
              <a:t>if the state is a terminal state: return the state’s utility</a:t>
            </a:r>
          </a:p>
          <a:p>
            <a:pPr lvl="1">
              <a:lnSpc>
                <a:spcPct val="80000"/>
              </a:lnSpc>
              <a:buFont typeface="Wingdings" pitchFamily="2" charset="2"/>
              <a:buNone/>
            </a:pPr>
            <a:r>
              <a:rPr lang="en-US" sz="2400" dirty="0" smtClean="0"/>
              <a:t>if the next agent is </a:t>
            </a:r>
            <a:r>
              <a:rPr lang="en-US" sz="2400" dirty="0" smtClean="0">
                <a:solidFill>
                  <a:srgbClr val="0070C0"/>
                </a:solidFill>
              </a:rPr>
              <a:t>MAX</a:t>
            </a:r>
            <a:r>
              <a:rPr lang="en-US" sz="2400" dirty="0" smtClean="0"/>
              <a:t>: return </a:t>
            </a:r>
            <a:r>
              <a:rPr lang="en-US" sz="2400" dirty="0" smtClean="0">
                <a:solidFill>
                  <a:srgbClr val="0070C0"/>
                </a:solidFill>
              </a:rPr>
              <a:t>max-value(state)</a:t>
            </a:r>
          </a:p>
          <a:p>
            <a:pPr lvl="1">
              <a:lnSpc>
                <a:spcPct val="80000"/>
              </a:lnSpc>
              <a:buFont typeface="Wingdings" pitchFamily="2" charset="2"/>
              <a:buNone/>
            </a:pPr>
            <a:r>
              <a:rPr lang="en-US" sz="2400" dirty="0" smtClean="0"/>
              <a:t>if the next agent is </a:t>
            </a:r>
            <a:r>
              <a:rPr lang="en-US" sz="2400" dirty="0" smtClean="0">
                <a:solidFill>
                  <a:srgbClr val="00B050"/>
                </a:solidFill>
              </a:rPr>
              <a:t>EXP</a:t>
            </a:r>
            <a:r>
              <a:rPr lang="en-US" sz="2400" dirty="0" smtClean="0"/>
              <a:t>: return </a:t>
            </a:r>
            <a:r>
              <a:rPr lang="en-US" sz="2400" dirty="0" smtClean="0">
                <a:solidFill>
                  <a:srgbClr val="00B050"/>
                </a:solidFill>
              </a:rPr>
              <a:t>exp-value(state)</a:t>
            </a:r>
          </a:p>
        </p:txBody>
      </p:sp>
      <p:sp>
        <p:nvSpPr>
          <p:cNvPr id="7" name="Content Placeholder 2"/>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B050"/>
                </a:solidFill>
                <a:effectLst/>
                <a:uLnTx/>
                <a:uFillTx/>
                <a:latin typeface="Calibri" pitchFamily="34" charset="0"/>
                <a:ea typeface="+mn-ea"/>
                <a:cs typeface="+mn-cs"/>
              </a:rPr>
              <a:t>def exp-value(state):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Calibri" pitchFamily="34" charset="0"/>
                <a:cs typeface="Times New Roman" pitchFamily="18" charset="0"/>
              </a:rPr>
              <a:t>0</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742913" lvl="1" indent="-285737">
              <a:lnSpc>
                <a:spcPct val="80000"/>
              </a:lnSpc>
              <a:spcBef>
                <a:spcPct val="20000"/>
              </a:spcBef>
              <a:buClr>
                <a:schemeClr val="tx1"/>
              </a:buClr>
              <a:defRPr/>
            </a:pPr>
            <a:r>
              <a:rPr lang="en-US" sz="2400" kern="0" dirty="0" smtClean="0">
                <a:latin typeface="Calibri" pitchFamily="34" charset="0"/>
              </a:rPr>
              <a:t>		p = probability(successor)</a:t>
            </a:r>
          </a:p>
          <a:p>
            <a:pPr marL="1142942" lvl="2" indent="-228589">
              <a:lnSpc>
                <a:spcPct val="80000"/>
              </a:lnSpc>
              <a:spcBef>
                <a:spcPct val="20000"/>
              </a:spcBef>
              <a:buClr>
                <a:schemeClr val="accent2"/>
              </a:buClr>
              <a:defRPr/>
            </a:pPr>
            <a:r>
              <a:rPr lang="en-US" sz="2400" kern="0" dirty="0" smtClean="0">
                <a:latin typeface="Calibri" pitchFamily="34" charset="0"/>
              </a:rPr>
              <a:t>v += p * </a:t>
            </a:r>
            <a:r>
              <a:rPr lang="en-US" sz="2400" kern="0" dirty="0" smtClean="0">
                <a:solidFill>
                  <a:srgbClr val="7030A0"/>
                </a:solidFill>
                <a:latin typeface="Calibri" pitchFamily="34" charset="0"/>
              </a:rPr>
              <a:t>value(successor)</a:t>
            </a:r>
            <a:endParaRPr lang="en-US" sz="2400" kern="0" dirty="0" smtClean="0">
              <a:latin typeface="Calibri" pitchFamily="34" charset="0"/>
            </a:endParaRPr>
          </a:p>
          <a:p>
            <a:pPr marL="742913" lvl="1" indent="-285737">
              <a:lnSpc>
                <a:spcPct val="80000"/>
              </a:lnSpc>
              <a:spcBef>
                <a:spcPct val="20000"/>
              </a:spcBef>
              <a:buClr>
                <a:schemeClr val="tx1"/>
              </a:buClr>
              <a:defRPr/>
            </a:pPr>
            <a:r>
              <a:rPr lang="en-US" sz="2400" kern="0" dirty="0" smtClean="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smtClean="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smtClean="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1142942" lvl="2" indent="-228589">
              <a:lnSpc>
                <a:spcPct val="80000"/>
              </a:lnSpc>
              <a:spcBef>
                <a:spcPct val="20000"/>
              </a:spcBef>
              <a:buClr>
                <a:schemeClr val="accent2"/>
              </a:buClr>
              <a:defRPr/>
            </a:pPr>
            <a:r>
              <a:rPr lang="en-US" sz="2400" kern="0" dirty="0" smtClean="0">
                <a:latin typeface="Calibri" pitchFamily="34" charset="0"/>
              </a:rPr>
              <a:t>v = max(v, </a:t>
            </a:r>
            <a:r>
              <a:rPr lang="en-US" sz="2400" kern="0" dirty="0" smtClean="0">
                <a:solidFill>
                  <a:srgbClr val="7030A0"/>
                </a:solidFill>
                <a:latin typeface="Calibri" pitchFamily="34" charset="0"/>
              </a:rPr>
              <a:t>value(successor)</a:t>
            </a:r>
            <a:r>
              <a:rPr lang="en-US" sz="2400" kern="0" dirty="0" smtClean="0">
                <a:latin typeface="Calibri" pitchFamily="34" charset="0"/>
              </a:rPr>
              <a:t>)</a:t>
            </a:r>
          </a:p>
          <a:p>
            <a:pPr marL="742913" lvl="1" indent="-285737">
              <a:lnSpc>
                <a:spcPct val="80000"/>
              </a:lnSpc>
              <a:spcBef>
                <a:spcPct val="20000"/>
              </a:spcBef>
              <a:buClr>
                <a:schemeClr val="tx1"/>
              </a:buClr>
              <a:defRPr/>
            </a:pPr>
            <a:r>
              <a:rPr lang="en-US" sz="2400" kern="0" dirty="0" smtClean="0">
                <a:latin typeface="Calibri" pitchFamily="34" charset="0"/>
              </a:rPr>
              <a:t>return 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Expectimax</a:t>
            </a:r>
            <a:r>
              <a:rPr lang="en-US" dirty="0" smtClean="0"/>
              <a:t> </a:t>
            </a:r>
            <a:r>
              <a:rPr lang="en-US" dirty="0" err="1" smtClean="0"/>
              <a:t>Pseudocode</a:t>
            </a:r>
            <a:endParaRPr lang="en-US" dirty="0"/>
          </a:p>
        </p:txBody>
      </p:sp>
      <p:sp>
        <p:nvSpPr>
          <p:cNvPr id="4" name="Rounded Rectangle 3"/>
          <p:cNvSpPr/>
          <p:nvPr/>
        </p:nvSpPr>
        <p:spPr>
          <a:xfrm>
            <a:off x="685800" y="1676400"/>
            <a:ext cx="4724400" cy="2514600"/>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bwMode="auto">
          <a:xfrm>
            <a:off x="811824" y="1828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B050"/>
                </a:solidFill>
                <a:effectLst/>
                <a:uLnTx/>
                <a:uFillTx/>
                <a:latin typeface="Calibri" pitchFamily="34" charset="0"/>
                <a:ea typeface="+mn-ea"/>
                <a:cs typeface="+mn-cs"/>
              </a:rPr>
              <a:t>def exp-value(state):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Calibri" pitchFamily="34" charset="0"/>
                <a:cs typeface="Times New Roman" pitchFamily="18" charset="0"/>
              </a:rPr>
              <a:t>0</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742913" lvl="1" indent="-285737">
              <a:lnSpc>
                <a:spcPct val="80000"/>
              </a:lnSpc>
              <a:spcBef>
                <a:spcPct val="20000"/>
              </a:spcBef>
              <a:buClr>
                <a:schemeClr val="tx1"/>
              </a:buClr>
              <a:defRPr/>
            </a:pPr>
            <a:r>
              <a:rPr lang="en-US" sz="2400" kern="0" dirty="0" smtClean="0">
                <a:latin typeface="Calibri" pitchFamily="34" charset="0"/>
              </a:rPr>
              <a:t>		p = probability(successor)</a:t>
            </a:r>
          </a:p>
          <a:p>
            <a:pPr marL="1142942" lvl="2" indent="-228589">
              <a:lnSpc>
                <a:spcPct val="80000"/>
              </a:lnSpc>
              <a:spcBef>
                <a:spcPct val="20000"/>
              </a:spcBef>
              <a:buClr>
                <a:schemeClr val="accent2"/>
              </a:buClr>
              <a:defRPr/>
            </a:pPr>
            <a:r>
              <a:rPr lang="en-US" sz="2400" kern="0" dirty="0" smtClean="0">
                <a:latin typeface="Calibri" pitchFamily="34" charset="0"/>
              </a:rPr>
              <a:t>v += p * </a:t>
            </a:r>
            <a:r>
              <a:rPr lang="en-US" sz="2400" kern="0" dirty="0" smtClean="0">
                <a:solidFill>
                  <a:srgbClr val="7030A0"/>
                </a:solidFill>
                <a:latin typeface="Calibri" pitchFamily="34" charset="0"/>
              </a:rPr>
              <a:t>value(successor)</a:t>
            </a:r>
            <a:endParaRPr lang="en-US" sz="2400" kern="0" dirty="0" smtClean="0">
              <a:latin typeface="Calibri" pitchFamily="34" charset="0"/>
            </a:endParaRPr>
          </a:p>
          <a:p>
            <a:pPr marL="742913" lvl="1" indent="-285737">
              <a:lnSpc>
                <a:spcPct val="80000"/>
              </a:lnSpc>
              <a:spcBef>
                <a:spcPct val="20000"/>
              </a:spcBef>
              <a:buClr>
                <a:schemeClr val="tx1"/>
              </a:buClr>
              <a:defRPr/>
            </a:pPr>
            <a:r>
              <a:rPr lang="en-US" sz="2400" kern="0" dirty="0" smtClean="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smtClean="0">
              <a:ln>
                <a:noFill/>
              </a:ln>
              <a:solidFill>
                <a:schemeClr val="tx1"/>
              </a:solidFill>
              <a:effectLst/>
              <a:uLnTx/>
              <a:uFillTx/>
              <a:latin typeface="Calibri" pitchFamily="34" charset="0"/>
            </a:endParaRPr>
          </a:p>
        </p:txBody>
      </p:sp>
      <p:sp>
        <p:nvSpPr>
          <p:cNvPr id="6" name="Rectangle 7"/>
          <p:cNvSpPr>
            <a:spLocks noChangeArrowheads="1"/>
          </p:cNvSpPr>
          <p:nvPr/>
        </p:nvSpPr>
        <p:spPr bwMode="auto">
          <a:xfrm>
            <a:off x="7162800" y="3581400"/>
            <a:ext cx="655320" cy="524256"/>
          </a:xfrm>
          <a:prstGeom prst="rect">
            <a:avLst/>
          </a:prstGeom>
          <a:solidFill>
            <a:srgbClr val="CCCCCC"/>
          </a:solidFill>
          <a:ln w="9525">
            <a:solidFill>
              <a:schemeClr val="tx1"/>
            </a:solidFill>
            <a:miter lim="800000"/>
            <a:headEnd/>
            <a:tailEnd/>
          </a:ln>
        </p:spPr>
        <p:txBody>
          <a:bodyPr wrap="none" anchor="ctr"/>
          <a:lstStyle/>
          <a:p>
            <a:pPr algn="ctr"/>
            <a:r>
              <a:rPr lang="en-US" sz="2400">
                <a:latin typeface="Calibri"/>
                <a:cs typeface="Calibri"/>
              </a:rPr>
              <a:t>5</a:t>
            </a:r>
          </a:p>
        </p:txBody>
      </p:sp>
      <p:sp>
        <p:nvSpPr>
          <p:cNvPr id="7" name="Rectangle 8"/>
          <p:cNvSpPr>
            <a:spLocks noChangeArrowheads="1"/>
          </p:cNvSpPr>
          <p:nvPr/>
        </p:nvSpPr>
        <p:spPr bwMode="auto">
          <a:xfrm>
            <a:off x="8473440" y="3581400"/>
            <a:ext cx="655320" cy="524256"/>
          </a:xfrm>
          <a:prstGeom prst="rect">
            <a:avLst/>
          </a:prstGeom>
          <a:solidFill>
            <a:srgbClr val="CCCCCC"/>
          </a:solidFill>
          <a:ln w="9525">
            <a:solidFill>
              <a:schemeClr val="tx1"/>
            </a:solidFill>
            <a:miter lim="800000"/>
            <a:headEnd/>
            <a:tailEnd/>
          </a:ln>
        </p:spPr>
        <p:txBody>
          <a:bodyPr wrap="none" anchor="ctr"/>
          <a:lstStyle/>
          <a:p>
            <a:pPr algn="ctr"/>
            <a:r>
              <a:rPr lang="en-US" sz="2400">
                <a:latin typeface="Calibri"/>
                <a:cs typeface="Calibri"/>
              </a:rPr>
              <a:t>7</a:t>
            </a:r>
          </a:p>
        </p:txBody>
      </p:sp>
      <p:cxnSp>
        <p:nvCxnSpPr>
          <p:cNvPr id="8" name="AutoShape 13"/>
          <p:cNvCxnSpPr>
            <a:cxnSpLocks noChangeShapeType="1"/>
            <a:stCxn id="10" idx="4"/>
            <a:endCxn id="11" idx="0"/>
          </p:cNvCxnSpPr>
          <p:nvPr/>
        </p:nvCxnSpPr>
        <p:spPr bwMode="auto">
          <a:xfrm flipH="1">
            <a:off x="7490460" y="2407920"/>
            <a:ext cx="1310640" cy="1173480"/>
          </a:xfrm>
          <a:prstGeom prst="straightConnector1">
            <a:avLst/>
          </a:prstGeom>
          <a:noFill/>
          <a:ln w="9525">
            <a:solidFill>
              <a:schemeClr val="tx1"/>
            </a:solidFill>
            <a:round/>
            <a:headEnd/>
            <a:tailEnd type="triangle" w="lg" len="lg"/>
          </a:ln>
        </p:spPr>
      </p:cxnSp>
      <p:cxnSp>
        <p:nvCxnSpPr>
          <p:cNvPr id="9" name="AutoShape 14"/>
          <p:cNvCxnSpPr>
            <a:cxnSpLocks noChangeShapeType="1"/>
            <a:stCxn id="10" idx="4"/>
            <a:endCxn id="12" idx="0"/>
          </p:cNvCxnSpPr>
          <p:nvPr/>
        </p:nvCxnSpPr>
        <p:spPr bwMode="auto">
          <a:xfrm>
            <a:off x="8801100" y="2407920"/>
            <a:ext cx="0" cy="1173480"/>
          </a:xfrm>
          <a:prstGeom prst="straightConnector1">
            <a:avLst/>
          </a:prstGeom>
          <a:noFill/>
          <a:ln w="9525">
            <a:solidFill>
              <a:schemeClr val="tx1"/>
            </a:solidFill>
            <a:round/>
            <a:headEnd/>
            <a:tailEnd type="triangle" w="lg" len="lg"/>
          </a:ln>
        </p:spPr>
      </p:cxnSp>
      <p:sp>
        <p:nvSpPr>
          <p:cNvPr id="10" name="Oval 16"/>
          <p:cNvSpPr>
            <a:spLocks noChangeArrowheads="1"/>
          </p:cNvSpPr>
          <p:nvPr/>
        </p:nvSpPr>
        <p:spPr bwMode="auto">
          <a:xfrm>
            <a:off x="8473440" y="1752600"/>
            <a:ext cx="655320" cy="655320"/>
          </a:xfrm>
          <a:prstGeom prst="ellipse">
            <a:avLst/>
          </a:prstGeom>
          <a:solidFill>
            <a:srgbClr val="B5EDC2"/>
          </a:solidFill>
          <a:ln w="9525">
            <a:solidFill>
              <a:schemeClr val="tx1"/>
            </a:solidFill>
            <a:round/>
            <a:headEnd/>
            <a:tailEnd/>
          </a:ln>
        </p:spPr>
        <p:txBody>
          <a:bodyPr wrap="none" anchor="ctr"/>
          <a:lstStyle/>
          <a:p>
            <a:endParaRPr lang="en-US" sz="2400">
              <a:latin typeface="Calibri"/>
              <a:cs typeface="Calibri"/>
            </a:endParaRPr>
          </a:p>
        </p:txBody>
      </p:sp>
      <p:sp>
        <p:nvSpPr>
          <p:cNvPr id="11" name="Rectangle 10"/>
          <p:cNvSpPr>
            <a:spLocks noChangeArrowheads="1"/>
          </p:cNvSpPr>
          <p:nvPr/>
        </p:nvSpPr>
        <p:spPr bwMode="auto">
          <a:xfrm>
            <a:off x="7162800" y="3581400"/>
            <a:ext cx="655320" cy="524256"/>
          </a:xfrm>
          <a:prstGeom prst="rect">
            <a:avLst/>
          </a:prstGeom>
          <a:solidFill>
            <a:srgbClr val="E8D1FF"/>
          </a:solidFill>
          <a:ln w="9525">
            <a:solidFill>
              <a:schemeClr val="tx1"/>
            </a:solidFill>
            <a:miter lim="800000"/>
            <a:headEnd/>
            <a:tailEnd/>
          </a:ln>
        </p:spPr>
        <p:txBody>
          <a:bodyPr wrap="none" anchor="ctr"/>
          <a:lstStyle/>
          <a:p>
            <a:pPr algn="ctr"/>
            <a:r>
              <a:rPr lang="en-US" sz="2400" dirty="0" smtClean="0">
                <a:latin typeface="Calibri"/>
                <a:cs typeface="Calibri"/>
              </a:rPr>
              <a:t>8</a:t>
            </a:r>
            <a:endParaRPr lang="en-US" sz="2400" dirty="0">
              <a:latin typeface="Calibri"/>
              <a:cs typeface="Calibri"/>
            </a:endParaRPr>
          </a:p>
        </p:txBody>
      </p:sp>
      <p:sp>
        <p:nvSpPr>
          <p:cNvPr id="12" name="Rectangle 11"/>
          <p:cNvSpPr>
            <a:spLocks noChangeArrowheads="1"/>
          </p:cNvSpPr>
          <p:nvPr/>
        </p:nvSpPr>
        <p:spPr bwMode="auto">
          <a:xfrm>
            <a:off x="8473440" y="3581400"/>
            <a:ext cx="655320" cy="524256"/>
          </a:xfrm>
          <a:prstGeom prst="rect">
            <a:avLst/>
          </a:prstGeom>
          <a:solidFill>
            <a:srgbClr val="E8D1FF"/>
          </a:solidFill>
          <a:ln w="9525">
            <a:solidFill>
              <a:schemeClr val="tx1"/>
            </a:solidFill>
            <a:miter lim="800000"/>
            <a:headEnd/>
            <a:tailEnd/>
          </a:ln>
        </p:spPr>
        <p:txBody>
          <a:bodyPr wrap="none" anchor="ctr"/>
          <a:lstStyle/>
          <a:p>
            <a:pPr algn="ctr"/>
            <a:r>
              <a:rPr lang="en-US" sz="2400" dirty="0" smtClean="0">
                <a:latin typeface="Calibri"/>
                <a:cs typeface="Calibri"/>
              </a:rPr>
              <a:t>24</a:t>
            </a:r>
            <a:endParaRPr lang="en-US" sz="2400" dirty="0">
              <a:latin typeface="Calibri"/>
              <a:cs typeface="Calibri"/>
            </a:endParaRPr>
          </a:p>
        </p:txBody>
      </p:sp>
      <p:sp>
        <p:nvSpPr>
          <p:cNvPr id="13" name="Rectangle 12"/>
          <p:cNvSpPr>
            <a:spLocks noChangeArrowheads="1"/>
          </p:cNvSpPr>
          <p:nvPr/>
        </p:nvSpPr>
        <p:spPr bwMode="auto">
          <a:xfrm>
            <a:off x="9784080" y="3581400"/>
            <a:ext cx="655320" cy="524256"/>
          </a:xfrm>
          <a:prstGeom prst="rect">
            <a:avLst/>
          </a:prstGeom>
          <a:solidFill>
            <a:srgbClr val="E8D1FF"/>
          </a:solidFill>
          <a:ln w="9525">
            <a:solidFill>
              <a:schemeClr val="tx1"/>
            </a:solidFill>
            <a:miter lim="800000"/>
            <a:headEnd/>
            <a:tailEnd/>
          </a:ln>
        </p:spPr>
        <p:txBody>
          <a:bodyPr wrap="none" anchor="ctr"/>
          <a:lstStyle/>
          <a:p>
            <a:pPr algn="ctr"/>
            <a:r>
              <a:rPr lang="en-US" sz="2400" dirty="0" smtClean="0">
                <a:latin typeface="Calibri"/>
                <a:cs typeface="Calibri"/>
              </a:rPr>
              <a:t>-12</a:t>
            </a:r>
            <a:endParaRPr lang="en-US" sz="2400" dirty="0">
              <a:latin typeface="Calibri"/>
              <a:cs typeface="Calibri"/>
            </a:endParaRPr>
          </a:p>
        </p:txBody>
      </p:sp>
      <p:cxnSp>
        <p:nvCxnSpPr>
          <p:cNvPr id="14" name="AutoShape 14"/>
          <p:cNvCxnSpPr>
            <a:cxnSpLocks noChangeShapeType="1"/>
            <a:stCxn id="10" idx="4"/>
            <a:endCxn id="13" idx="0"/>
          </p:cNvCxnSpPr>
          <p:nvPr/>
        </p:nvCxnSpPr>
        <p:spPr bwMode="auto">
          <a:xfrm>
            <a:off x="8801100" y="2407920"/>
            <a:ext cx="1310640" cy="1173480"/>
          </a:xfrm>
          <a:prstGeom prst="straightConnector1">
            <a:avLst/>
          </a:prstGeom>
          <a:noFill/>
          <a:ln w="9525">
            <a:solidFill>
              <a:schemeClr val="tx1"/>
            </a:solidFill>
            <a:round/>
            <a:headEnd/>
            <a:tailEnd type="triangle" w="lg" len="lg"/>
          </a:ln>
        </p:spPr>
      </p:cxnSp>
      <p:sp>
        <p:nvSpPr>
          <p:cNvPr id="19" name="TextBox 18"/>
          <p:cNvSpPr txBox="1"/>
          <p:nvPr/>
        </p:nvSpPr>
        <p:spPr>
          <a:xfrm>
            <a:off x="7543800" y="2667000"/>
            <a:ext cx="838200" cy="400110"/>
          </a:xfrm>
          <a:prstGeom prst="rect">
            <a:avLst/>
          </a:prstGeom>
          <a:noFill/>
        </p:spPr>
        <p:txBody>
          <a:bodyPr wrap="square" rtlCol="0">
            <a:spAutoFit/>
          </a:bodyPr>
          <a:lstStyle/>
          <a:p>
            <a:r>
              <a:rPr lang="en-US" sz="2000" dirty="0" smtClean="0">
                <a:latin typeface="Calibri"/>
                <a:cs typeface="Calibri"/>
              </a:rPr>
              <a:t>1/2</a:t>
            </a:r>
            <a:endParaRPr lang="en-US" sz="2000" dirty="0">
              <a:latin typeface="Calibri"/>
              <a:cs typeface="Calibri"/>
            </a:endParaRPr>
          </a:p>
        </p:txBody>
      </p:sp>
      <p:sp>
        <p:nvSpPr>
          <p:cNvPr id="20" name="TextBox 19"/>
          <p:cNvSpPr txBox="1"/>
          <p:nvPr/>
        </p:nvSpPr>
        <p:spPr>
          <a:xfrm>
            <a:off x="8229600" y="2895600"/>
            <a:ext cx="838200" cy="400110"/>
          </a:xfrm>
          <a:prstGeom prst="rect">
            <a:avLst/>
          </a:prstGeom>
          <a:noFill/>
        </p:spPr>
        <p:txBody>
          <a:bodyPr wrap="square" rtlCol="0">
            <a:spAutoFit/>
          </a:bodyPr>
          <a:lstStyle/>
          <a:p>
            <a:r>
              <a:rPr lang="en-US" sz="2000" dirty="0" smtClean="0">
                <a:latin typeface="Calibri"/>
                <a:cs typeface="Calibri"/>
              </a:rPr>
              <a:t>1/3</a:t>
            </a:r>
            <a:endParaRPr lang="en-US" sz="2000" dirty="0">
              <a:latin typeface="Calibri"/>
              <a:cs typeface="Calibri"/>
            </a:endParaRPr>
          </a:p>
        </p:txBody>
      </p:sp>
      <p:sp>
        <p:nvSpPr>
          <p:cNvPr id="21" name="TextBox 20"/>
          <p:cNvSpPr txBox="1"/>
          <p:nvPr/>
        </p:nvSpPr>
        <p:spPr>
          <a:xfrm>
            <a:off x="9525000" y="2667000"/>
            <a:ext cx="838200" cy="400110"/>
          </a:xfrm>
          <a:prstGeom prst="rect">
            <a:avLst/>
          </a:prstGeom>
          <a:noFill/>
        </p:spPr>
        <p:txBody>
          <a:bodyPr wrap="square" rtlCol="0">
            <a:spAutoFit/>
          </a:bodyPr>
          <a:lstStyle/>
          <a:p>
            <a:r>
              <a:rPr lang="en-US" sz="2000" dirty="0" smtClean="0">
                <a:latin typeface="Calibri"/>
                <a:cs typeface="Calibri"/>
              </a:rPr>
              <a:t>1/6</a:t>
            </a:r>
            <a:endParaRPr lang="en-US" sz="2000" dirty="0">
              <a:latin typeface="Calibri"/>
              <a:cs typeface="Calibri"/>
            </a:endParaRPr>
          </a:p>
        </p:txBody>
      </p:sp>
      <p:sp>
        <p:nvSpPr>
          <p:cNvPr id="25" name="TextBox 24"/>
          <p:cNvSpPr txBox="1"/>
          <p:nvPr/>
        </p:nvSpPr>
        <p:spPr>
          <a:xfrm>
            <a:off x="2133600" y="4953000"/>
            <a:ext cx="7772400" cy="461665"/>
          </a:xfrm>
          <a:prstGeom prst="rect">
            <a:avLst/>
          </a:prstGeom>
          <a:noFill/>
        </p:spPr>
        <p:txBody>
          <a:bodyPr wrap="square" rtlCol="0">
            <a:spAutoFit/>
          </a:bodyPr>
          <a:lstStyle/>
          <a:p>
            <a:pPr algn="ctr"/>
            <a:r>
              <a:rPr lang="en-US" sz="2400" dirty="0" smtClean="0">
                <a:latin typeface="Calibri" pitchFamily="34" charset="0"/>
              </a:rPr>
              <a:t>v = (1/2) (8) + (1/3) (24) + (1/6) (-12) = 10</a:t>
            </a:r>
            <a:endParaRPr lang="en-US" sz="24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10" grpId="0" animBg="1"/>
      <p:bldP spid="11" grpId="0" animBg="1"/>
      <p:bldP spid="12" grpId="0" animBg="1"/>
      <p:bldP spid="13" grpId="0" animBg="1"/>
      <p:bldP spid="19" grpId="0"/>
      <p:bldP spid="20" grpId="0"/>
      <p:bldP spid="21" grpId="0"/>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im B$} \qquad indifference between $A$ and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17"/>
  <p:tag name="PICTUREFILESIZE" val="2396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ucc B$} \qquad $A$ preferred over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07"/>
  <p:tag name="PICTUREFILESIZE" val="18992"/>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L = [p,\textcolor{BrickRed}{A};\ (1-p),\textcolor{BrickRed}{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205"/>
  <p:tag name="PICTUREFILESIZE" val="12128"/>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underline{Orderability}\nl&#10;\mat{$(A \pref B) \lor (B \pref A) \lor (A \indiff B)$}\al&#10;\underline{Transitivity}\nl&#10;\mat{$(A \pref B) \land (B \pref C) \implies (A \pref C)$}\al&#10;\underline{Continuity}\nl&#10;\mat{$A \pref B \pref C \implies \exists p \,\, [p,A;\ 1-p,C] \indiff B$}\al&#10;\underline{Substitutability}\nl&#10;\mat{$A \indiff B \implies [p,A;\ 1-p,C] \indiff [p,B; 1-p,C]$}\al&#10;\underline{Monotonicity}\nl&#10;\mat{$A \pref B \implies$}\nl&#10;\phantom{xx}\mat{$(p \geq q \lequiv [p,A;\ 1-p,B] \prefeq [q,A;\ 1-q,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66"/>
  <p:tag name="PICTUREFILESIZE" val="237600"/>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U(A) \geq U(B)\ \lequiv \ A\prefeq B$}\\[10pt]&#10;\mat{$U([p_1,S_1;\ \ldots\ ;\ p_n,S_n]) = \sum_i p_i U(S_i)$}&#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62"/>
  <p:tag name="PICTUREFILESIZE" val="49668"/>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10;  U'(x) = k_1 U(x) + k_2 \quad\mbox{where } k_1 &gt; 0&#10;\]}&#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56"/>
  <p:tag name="PICTUREFILESIZE" val="24995"/>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37102</TotalTime>
  <Words>3898</Words>
  <Application>Microsoft Macintosh PowerPoint</Application>
  <PresentationFormat>Widescreen</PresentationFormat>
  <Paragraphs>658</Paragraphs>
  <Slides>51</Slides>
  <Notes>48</Notes>
  <HiddenSlides>2</HiddenSlides>
  <MMClips>6</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8" baseType="lpstr">
      <vt:lpstr>Calibri</vt:lpstr>
      <vt:lpstr>Symbol</vt:lpstr>
      <vt:lpstr>Times New Roman</vt:lpstr>
      <vt:lpstr>Wingdings</vt:lpstr>
      <vt:lpstr>Arial</vt:lpstr>
      <vt:lpstr>dan-berkeley-nlp-v1</vt:lpstr>
      <vt:lpstr>Equation</vt:lpstr>
      <vt:lpstr>Announcements</vt:lpstr>
      <vt:lpstr>CS 188: Artificial Intelligence </vt:lpstr>
      <vt:lpstr>Uncertain Outcomes</vt:lpstr>
      <vt:lpstr>Worst-Case vs. Average Case</vt:lpstr>
      <vt:lpstr>Expectimax Search</vt:lpstr>
      <vt:lpstr>Video of Demo Minimax vs Expectimax (Min)</vt:lpstr>
      <vt:lpstr>Video of Demo Minimax vs Expectimax (Exp)</vt:lpstr>
      <vt:lpstr>Expectimax Pseudocode</vt:lpstr>
      <vt:lpstr>Expectimax Pseudocode</vt:lpstr>
      <vt:lpstr>Expectimax Example</vt:lpstr>
      <vt:lpstr>Expectimax Pruning?</vt:lpstr>
      <vt:lpstr>Depth-Limited Expectimax</vt:lpstr>
      <vt:lpstr>Probabilities</vt:lpstr>
      <vt:lpstr>Reminder: Probabilities</vt:lpstr>
      <vt:lpstr>Reminder: Expectations</vt:lpstr>
      <vt:lpstr>What Probabilities to Use?</vt:lpstr>
      <vt:lpstr>Quiz: Informed Probabilities</vt:lpstr>
      <vt:lpstr>Modeling Assumptions</vt:lpstr>
      <vt:lpstr>The Dangers of Optimism and Pessimism</vt:lpstr>
      <vt:lpstr>Assumptions vs. Reality</vt:lpstr>
      <vt:lpstr>Video of Demo World Assumptions Random Ghost – Expectimax Pacman</vt:lpstr>
      <vt:lpstr>Video of Demo World Assumptions Adversarial Ghost – Minimax Pacman</vt:lpstr>
      <vt:lpstr>Video of Demo World Assumptions Adversarial Ghost – Expectimax Pacman</vt:lpstr>
      <vt:lpstr>Video of Demo World Assumptions Random Ghost – Minimax Pacman</vt:lpstr>
      <vt:lpstr>Which is Easiest? Which is Hardest?</vt:lpstr>
      <vt:lpstr>Other Game Types</vt:lpstr>
      <vt:lpstr>Mixed Layer Types</vt:lpstr>
      <vt:lpstr>Example: Backgammon</vt:lpstr>
      <vt:lpstr>Multi-Agent Utilities</vt:lpstr>
      <vt:lpstr>Utilities</vt:lpstr>
      <vt:lpstr>Maximum Expected Utility</vt:lpstr>
      <vt:lpstr>What Utilities to Use?</vt:lpstr>
      <vt:lpstr>What Utilities to Use?</vt:lpstr>
      <vt:lpstr>Utilities</vt:lpstr>
      <vt:lpstr>Utilities: Uncertain Outcomes</vt:lpstr>
      <vt:lpstr>Preferences</vt:lpstr>
      <vt:lpstr>Rationality</vt:lpstr>
      <vt:lpstr>Rational Preferences</vt:lpstr>
      <vt:lpstr>Rational Preferences</vt:lpstr>
      <vt:lpstr>MEU Principle</vt:lpstr>
      <vt:lpstr>Human Utilities</vt:lpstr>
      <vt:lpstr>Utility Scales</vt:lpstr>
      <vt:lpstr>Human Utilities</vt:lpstr>
      <vt:lpstr>Money</vt:lpstr>
      <vt:lpstr>Money vs. Utility</vt:lpstr>
      <vt:lpstr>Money vs. Utility</vt:lpstr>
      <vt:lpstr>Example: Insurance</vt:lpstr>
      <vt:lpstr>Example: Human Rationality?</vt:lpstr>
      <vt:lpstr>Next Time: MDPs!</vt:lpstr>
      <vt:lpstr>What are Probabilities?</vt:lpstr>
      <vt:lpstr>Uncertainty Everywhere</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Adam Janin</cp:lastModifiedBy>
  <cp:revision>2431</cp:revision>
  <cp:lastPrinted>2015-02-10T16:25:27Z</cp:lastPrinted>
  <dcterms:created xsi:type="dcterms:W3CDTF">2004-08-27T04:16:05Z</dcterms:created>
  <dcterms:modified xsi:type="dcterms:W3CDTF">2016-09-15T00:02:59Z</dcterms:modified>
</cp:coreProperties>
</file>